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Override PartName="/ppt/slides/slide46.xml" ContentType="application/vnd.openxmlformats-officedocument.presentationml.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69.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s/slide63.xml" ContentType="application/vnd.openxmlformats-officedocument.presentationml.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diagrams/colors1.xml" ContentType="application/vnd.openxmlformats-officedocument.drawingml.diagramColors+xml"/>
  <Override PartName="/ppt/slides/slide67.xml" ContentType="application/vnd.openxmlformats-officedocument.presentationml.slide+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viewProps.xml" ContentType="application/vnd.openxmlformats-officedocument.presentationml.viewProps+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slides/slide59.xml" ContentType="application/vnd.openxmlformats-officedocument.presentationml.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71"/>
  </p:notesMasterIdLst>
  <p:sldIdLst>
    <p:sldId id="269" r:id="rId2"/>
    <p:sldId id="270"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67" r:id="rId22"/>
    <p:sldId id="257" r:id="rId23"/>
    <p:sldId id="258" r:id="rId24"/>
    <p:sldId id="259" r:id="rId25"/>
    <p:sldId id="260" r:id="rId26"/>
    <p:sldId id="261" r:id="rId27"/>
    <p:sldId id="262" r:id="rId28"/>
    <p:sldId id="263" r:id="rId29"/>
    <p:sldId id="264" r:id="rId30"/>
    <p:sldId id="265" r:id="rId31"/>
    <p:sldId id="266" r:id="rId32"/>
    <p:sldId id="289" r:id="rId33"/>
    <p:sldId id="290" r:id="rId34"/>
    <p:sldId id="291"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26" r:id="rId52"/>
    <p:sldId id="32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70191" autoAdjust="0"/>
  </p:normalViewPr>
  <p:slideViewPr>
    <p:cSldViewPr snapToGrid="0" snapToObjects="1">
      <p:cViewPr varScale="1">
        <p:scale>
          <a:sx n="61" d="100"/>
          <a:sy n="61" d="100"/>
        </p:scale>
        <p:origin x="-1712" y="-1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C11759-E394-D447-A549-A92D0C69FBF0}" type="doc">
      <dgm:prSet loTypeId="urn:microsoft.com/office/officeart/2005/8/layout/venn2" loCatId="relationship" qsTypeId="urn:microsoft.com/office/officeart/2005/8/quickstyle/simple2" qsCatId="simple" csTypeId="urn:microsoft.com/office/officeart/2005/8/colors/colorful1" csCatId="colorful" phldr="1"/>
      <dgm:spPr/>
      <dgm:t>
        <a:bodyPr/>
        <a:lstStyle/>
        <a:p>
          <a:endParaRPr lang="en-US"/>
        </a:p>
      </dgm:t>
    </dgm:pt>
    <dgm:pt modelId="{8557C92B-2816-EE49-B11E-75D581A59DAC}">
      <dgm:prSet phldrT="[Text]" custT="1"/>
      <dgm:spPr/>
      <dgm:t>
        <a:bodyPr/>
        <a:lstStyle/>
        <a:p>
          <a:r>
            <a:rPr lang="en-US" sz="1400" dirty="0" smtClean="0"/>
            <a:t>Scientific Research</a:t>
          </a:r>
          <a:endParaRPr lang="en-US" sz="1400" dirty="0"/>
        </a:p>
      </dgm:t>
    </dgm:pt>
    <dgm:pt modelId="{0F410F68-C137-084A-BFF5-29A634B617A9}" type="parTrans" cxnId="{A93F2BE5-77E6-704E-86B4-F6A3CDBAA3D7}">
      <dgm:prSet/>
      <dgm:spPr/>
      <dgm:t>
        <a:bodyPr/>
        <a:lstStyle/>
        <a:p>
          <a:endParaRPr lang="en-US" sz="1400"/>
        </a:p>
      </dgm:t>
    </dgm:pt>
    <dgm:pt modelId="{F1401A46-9814-B24D-B391-280473157AED}" type="sibTrans" cxnId="{A93F2BE5-77E6-704E-86B4-F6A3CDBAA3D7}">
      <dgm:prSet/>
      <dgm:spPr/>
      <dgm:t>
        <a:bodyPr/>
        <a:lstStyle/>
        <a:p>
          <a:endParaRPr lang="en-US" sz="1400"/>
        </a:p>
      </dgm:t>
    </dgm:pt>
    <dgm:pt modelId="{4A931E40-7A41-9942-8A16-6BE3C9160D51}">
      <dgm:prSet phldrT="[Text]" custT="1"/>
      <dgm:spPr/>
      <dgm:t>
        <a:bodyPr/>
        <a:lstStyle/>
        <a:p>
          <a:r>
            <a:rPr lang="en-US" sz="1400" dirty="0" smtClean="0"/>
            <a:t>Research Data Management</a:t>
          </a:r>
          <a:endParaRPr lang="en-US" sz="1400" dirty="0"/>
        </a:p>
      </dgm:t>
    </dgm:pt>
    <dgm:pt modelId="{6E1A0EB6-11C5-E648-A4B7-8AF99C7C28A5}" type="parTrans" cxnId="{D332B813-734A-AD46-9D93-18ED77526AAA}">
      <dgm:prSet/>
      <dgm:spPr/>
      <dgm:t>
        <a:bodyPr/>
        <a:lstStyle/>
        <a:p>
          <a:endParaRPr lang="en-US" sz="1400"/>
        </a:p>
      </dgm:t>
    </dgm:pt>
    <dgm:pt modelId="{E5C990B3-9291-7F44-94FA-76435EEA1B87}" type="sibTrans" cxnId="{D332B813-734A-AD46-9D93-18ED77526AAA}">
      <dgm:prSet/>
      <dgm:spPr/>
      <dgm:t>
        <a:bodyPr/>
        <a:lstStyle/>
        <a:p>
          <a:endParaRPr lang="en-US" sz="1400"/>
        </a:p>
      </dgm:t>
    </dgm:pt>
    <dgm:pt modelId="{8337A8B3-C5D7-3C44-9C0C-15DA189A0EC2}">
      <dgm:prSet phldrT="[Text]" custT="1"/>
      <dgm:spPr/>
      <dgm:t>
        <a:bodyPr/>
        <a:lstStyle/>
        <a:p>
          <a:r>
            <a:rPr lang="en-US" sz="1400" dirty="0" smtClean="0"/>
            <a:t>Curation + Preservation</a:t>
          </a:r>
          <a:endParaRPr lang="en-US" sz="1400" dirty="0"/>
        </a:p>
      </dgm:t>
    </dgm:pt>
    <dgm:pt modelId="{27A7D0E8-4533-444C-8FC7-95294ACDE2A2}" type="parTrans" cxnId="{F40562D4-6FF1-994B-B154-5DAD323A3174}">
      <dgm:prSet/>
      <dgm:spPr/>
      <dgm:t>
        <a:bodyPr/>
        <a:lstStyle/>
        <a:p>
          <a:endParaRPr lang="en-US" sz="1400"/>
        </a:p>
      </dgm:t>
    </dgm:pt>
    <dgm:pt modelId="{EC672283-A9D2-174A-9C55-C2E58B9BE496}" type="sibTrans" cxnId="{F40562D4-6FF1-994B-B154-5DAD323A3174}">
      <dgm:prSet/>
      <dgm:spPr/>
      <dgm:t>
        <a:bodyPr/>
        <a:lstStyle/>
        <a:p>
          <a:endParaRPr lang="en-US" sz="1400"/>
        </a:p>
      </dgm:t>
    </dgm:pt>
    <dgm:pt modelId="{7EBC5F30-32A8-A44C-B417-52715CB064E6}" type="pres">
      <dgm:prSet presAssocID="{F0C11759-E394-D447-A549-A92D0C69FBF0}" presName="Name0" presStyleCnt="0">
        <dgm:presLayoutVars>
          <dgm:chMax val="7"/>
          <dgm:resizeHandles val="exact"/>
        </dgm:presLayoutVars>
      </dgm:prSet>
      <dgm:spPr/>
      <dgm:t>
        <a:bodyPr/>
        <a:lstStyle/>
        <a:p>
          <a:endParaRPr lang="en-US"/>
        </a:p>
      </dgm:t>
    </dgm:pt>
    <dgm:pt modelId="{EB304D74-581C-D149-AD64-68EF97438B88}" type="pres">
      <dgm:prSet presAssocID="{F0C11759-E394-D447-A549-A92D0C69FBF0}" presName="comp1" presStyleCnt="0"/>
      <dgm:spPr/>
      <dgm:t>
        <a:bodyPr/>
        <a:lstStyle/>
        <a:p>
          <a:endParaRPr lang="en-US"/>
        </a:p>
      </dgm:t>
    </dgm:pt>
    <dgm:pt modelId="{93BA3B14-D68C-394D-BC09-78A9FBE02AA0}" type="pres">
      <dgm:prSet presAssocID="{F0C11759-E394-D447-A549-A92D0C69FBF0}" presName="circle1" presStyleLbl="node1" presStyleIdx="0" presStyleCnt="3" custScaleX="89971" custScaleY="90234" custLinFactNeighborX="-55258" custLinFactNeighborY="1221"/>
      <dgm:spPr/>
      <dgm:t>
        <a:bodyPr/>
        <a:lstStyle/>
        <a:p>
          <a:endParaRPr lang="en-US"/>
        </a:p>
      </dgm:t>
    </dgm:pt>
    <dgm:pt modelId="{44F69E0F-2FC7-FC4A-8135-A778F6211A7B}" type="pres">
      <dgm:prSet presAssocID="{F0C11759-E394-D447-A549-A92D0C69FBF0}" presName="c1text" presStyleLbl="node1" presStyleIdx="0" presStyleCnt="3">
        <dgm:presLayoutVars>
          <dgm:bulletEnabled val="1"/>
        </dgm:presLayoutVars>
      </dgm:prSet>
      <dgm:spPr/>
      <dgm:t>
        <a:bodyPr/>
        <a:lstStyle/>
        <a:p>
          <a:endParaRPr lang="en-US"/>
        </a:p>
      </dgm:t>
    </dgm:pt>
    <dgm:pt modelId="{423DF795-823F-9248-AED4-2492AC0B8668}" type="pres">
      <dgm:prSet presAssocID="{F0C11759-E394-D447-A549-A92D0C69FBF0}" presName="comp2" presStyleCnt="0"/>
      <dgm:spPr/>
      <dgm:t>
        <a:bodyPr/>
        <a:lstStyle/>
        <a:p>
          <a:endParaRPr lang="en-US"/>
        </a:p>
      </dgm:t>
    </dgm:pt>
    <dgm:pt modelId="{1730EC21-20B3-4845-9847-BF7614F0C8B4}" type="pres">
      <dgm:prSet presAssocID="{F0C11759-E394-D447-A549-A92D0C69FBF0}" presName="circle2" presStyleLbl="node1" presStyleIdx="1" presStyleCnt="3" custScaleX="89971" custScaleY="90234" custLinFactNeighborX="-74823" custLinFactNeighborY="157"/>
      <dgm:spPr/>
      <dgm:t>
        <a:bodyPr/>
        <a:lstStyle/>
        <a:p>
          <a:endParaRPr lang="en-US"/>
        </a:p>
      </dgm:t>
    </dgm:pt>
    <dgm:pt modelId="{E70BDACB-E318-5D42-B395-123BC6C3225E}" type="pres">
      <dgm:prSet presAssocID="{F0C11759-E394-D447-A549-A92D0C69FBF0}" presName="c2text" presStyleLbl="node1" presStyleIdx="1" presStyleCnt="3">
        <dgm:presLayoutVars>
          <dgm:bulletEnabled val="1"/>
        </dgm:presLayoutVars>
      </dgm:prSet>
      <dgm:spPr/>
      <dgm:t>
        <a:bodyPr/>
        <a:lstStyle/>
        <a:p>
          <a:endParaRPr lang="en-US"/>
        </a:p>
      </dgm:t>
    </dgm:pt>
    <dgm:pt modelId="{0284AF89-2386-1748-BB7D-73FF0CB74409}" type="pres">
      <dgm:prSet presAssocID="{F0C11759-E394-D447-A549-A92D0C69FBF0}" presName="comp3" presStyleCnt="0"/>
      <dgm:spPr/>
      <dgm:t>
        <a:bodyPr/>
        <a:lstStyle/>
        <a:p>
          <a:endParaRPr lang="en-US"/>
        </a:p>
      </dgm:t>
    </dgm:pt>
    <dgm:pt modelId="{891362B6-E4C6-7942-BE6D-164F8DDB702E}" type="pres">
      <dgm:prSet presAssocID="{F0C11759-E394-D447-A549-A92D0C69FBF0}" presName="circle3" presStyleLbl="node1" presStyleIdx="2" presStyleCnt="3" custScaleX="89971" custScaleY="90234" custLinFactX="-33667" custLinFactNeighborX="-100000" custLinFactNeighborY="-14589"/>
      <dgm:spPr/>
      <dgm:t>
        <a:bodyPr/>
        <a:lstStyle/>
        <a:p>
          <a:endParaRPr lang="en-US"/>
        </a:p>
      </dgm:t>
    </dgm:pt>
    <dgm:pt modelId="{53F70DA4-5EAA-3E43-8F24-CA722E5205E9}" type="pres">
      <dgm:prSet presAssocID="{F0C11759-E394-D447-A549-A92D0C69FBF0}" presName="c3text" presStyleLbl="node1" presStyleIdx="2" presStyleCnt="3">
        <dgm:presLayoutVars>
          <dgm:bulletEnabled val="1"/>
        </dgm:presLayoutVars>
      </dgm:prSet>
      <dgm:spPr/>
      <dgm:t>
        <a:bodyPr/>
        <a:lstStyle/>
        <a:p>
          <a:endParaRPr lang="en-US"/>
        </a:p>
      </dgm:t>
    </dgm:pt>
  </dgm:ptLst>
  <dgm:cxnLst>
    <dgm:cxn modelId="{D332B813-734A-AD46-9D93-18ED77526AAA}" srcId="{F0C11759-E394-D447-A549-A92D0C69FBF0}" destId="{4A931E40-7A41-9942-8A16-6BE3C9160D51}" srcOrd="1" destOrd="0" parTransId="{6E1A0EB6-11C5-E648-A4B7-8AF99C7C28A5}" sibTransId="{E5C990B3-9291-7F44-94FA-76435EEA1B87}"/>
    <dgm:cxn modelId="{B42FAE28-CFB2-DE4C-87FD-2BEB63F40382}" type="presOf" srcId="{4A931E40-7A41-9942-8A16-6BE3C9160D51}" destId="{1730EC21-20B3-4845-9847-BF7614F0C8B4}" srcOrd="0" destOrd="0" presId="urn:microsoft.com/office/officeart/2005/8/layout/venn2"/>
    <dgm:cxn modelId="{81D2944E-7EF3-AE4F-99F2-42EF016FD36B}" type="presOf" srcId="{F0C11759-E394-D447-A549-A92D0C69FBF0}" destId="{7EBC5F30-32A8-A44C-B417-52715CB064E6}" srcOrd="0" destOrd="0" presId="urn:microsoft.com/office/officeart/2005/8/layout/venn2"/>
    <dgm:cxn modelId="{F40562D4-6FF1-994B-B154-5DAD323A3174}" srcId="{F0C11759-E394-D447-A549-A92D0C69FBF0}" destId="{8337A8B3-C5D7-3C44-9C0C-15DA189A0EC2}" srcOrd="2" destOrd="0" parTransId="{27A7D0E8-4533-444C-8FC7-95294ACDE2A2}" sibTransId="{EC672283-A9D2-174A-9C55-C2E58B9BE496}"/>
    <dgm:cxn modelId="{170595D1-6361-7D42-80AA-E8B39A6E4F89}" type="presOf" srcId="{8337A8B3-C5D7-3C44-9C0C-15DA189A0EC2}" destId="{891362B6-E4C6-7942-BE6D-164F8DDB702E}" srcOrd="0" destOrd="0" presId="urn:microsoft.com/office/officeart/2005/8/layout/venn2"/>
    <dgm:cxn modelId="{EA65BF21-3B20-6D48-9A0A-FFD0EDAFC50D}" type="presOf" srcId="{8557C92B-2816-EE49-B11E-75D581A59DAC}" destId="{93BA3B14-D68C-394D-BC09-78A9FBE02AA0}" srcOrd="0" destOrd="0" presId="urn:microsoft.com/office/officeart/2005/8/layout/venn2"/>
    <dgm:cxn modelId="{A93F2BE5-77E6-704E-86B4-F6A3CDBAA3D7}" srcId="{F0C11759-E394-D447-A549-A92D0C69FBF0}" destId="{8557C92B-2816-EE49-B11E-75D581A59DAC}" srcOrd="0" destOrd="0" parTransId="{0F410F68-C137-084A-BFF5-29A634B617A9}" sibTransId="{F1401A46-9814-B24D-B391-280473157AED}"/>
    <dgm:cxn modelId="{79724C8F-9D18-CD4F-9A47-6FF0C35E6624}" type="presOf" srcId="{4A931E40-7A41-9942-8A16-6BE3C9160D51}" destId="{E70BDACB-E318-5D42-B395-123BC6C3225E}" srcOrd="1" destOrd="0" presId="urn:microsoft.com/office/officeart/2005/8/layout/venn2"/>
    <dgm:cxn modelId="{D7794F12-7BBA-BB48-9750-998164DADB34}" type="presOf" srcId="{8557C92B-2816-EE49-B11E-75D581A59DAC}" destId="{44F69E0F-2FC7-FC4A-8135-A778F6211A7B}" srcOrd="1" destOrd="0" presId="urn:microsoft.com/office/officeart/2005/8/layout/venn2"/>
    <dgm:cxn modelId="{A89AA63E-55F9-8944-9464-9853A724CA2A}" type="presOf" srcId="{8337A8B3-C5D7-3C44-9C0C-15DA189A0EC2}" destId="{53F70DA4-5EAA-3E43-8F24-CA722E5205E9}" srcOrd="1" destOrd="0" presId="urn:microsoft.com/office/officeart/2005/8/layout/venn2"/>
    <dgm:cxn modelId="{623B815C-9E1B-1948-9533-42141103D2BB}" type="presParOf" srcId="{7EBC5F30-32A8-A44C-B417-52715CB064E6}" destId="{EB304D74-581C-D149-AD64-68EF97438B88}" srcOrd="0" destOrd="0" presId="urn:microsoft.com/office/officeart/2005/8/layout/venn2"/>
    <dgm:cxn modelId="{E3546A80-A73F-794D-8CE4-4A0F99DA2850}" type="presParOf" srcId="{EB304D74-581C-D149-AD64-68EF97438B88}" destId="{93BA3B14-D68C-394D-BC09-78A9FBE02AA0}" srcOrd="0" destOrd="0" presId="urn:microsoft.com/office/officeart/2005/8/layout/venn2"/>
    <dgm:cxn modelId="{497291C0-E1C1-6A40-8738-6204D204FA33}" type="presParOf" srcId="{EB304D74-581C-D149-AD64-68EF97438B88}" destId="{44F69E0F-2FC7-FC4A-8135-A778F6211A7B}" srcOrd="1" destOrd="0" presId="urn:microsoft.com/office/officeart/2005/8/layout/venn2"/>
    <dgm:cxn modelId="{5E31460A-93EC-744B-9083-B0F6558AE558}" type="presParOf" srcId="{7EBC5F30-32A8-A44C-B417-52715CB064E6}" destId="{423DF795-823F-9248-AED4-2492AC0B8668}" srcOrd="1" destOrd="0" presId="urn:microsoft.com/office/officeart/2005/8/layout/venn2"/>
    <dgm:cxn modelId="{6B30D2B7-0225-424E-B128-55077C603727}" type="presParOf" srcId="{423DF795-823F-9248-AED4-2492AC0B8668}" destId="{1730EC21-20B3-4845-9847-BF7614F0C8B4}" srcOrd="0" destOrd="0" presId="urn:microsoft.com/office/officeart/2005/8/layout/venn2"/>
    <dgm:cxn modelId="{CD6DD86D-4A87-804F-B58C-FA22DFBE50F5}" type="presParOf" srcId="{423DF795-823F-9248-AED4-2492AC0B8668}" destId="{E70BDACB-E318-5D42-B395-123BC6C3225E}" srcOrd="1" destOrd="0" presId="urn:microsoft.com/office/officeart/2005/8/layout/venn2"/>
    <dgm:cxn modelId="{08B09F69-2A57-7E49-AAD3-FE26175798E7}" type="presParOf" srcId="{7EBC5F30-32A8-A44C-B417-52715CB064E6}" destId="{0284AF89-2386-1748-BB7D-73FF0CB74409}" srcOrd="2" destOrd="0" presId="urn:microsoft.com/office/officeart/2005/8/layout/venn2"/>
    <dgm:cxn modelId="{D5EA4B9D-6630-014D-8B94-30977DB1305C}" type="presParOf" srcId="{0284AF89-2386-1748-BB7D-73FF0CB74409}" destId="{891362B6-E4C6-7942-BE6D-164F8DDB702E}" srcOrd="0" destOrd="0" presId="urn:microsoft.com/office/officeart/2005/8/layout/venn2"/>
    <dgm:cxn modelId="{5F8A0B7C-7E1A-F44D-B451-B6DEE01A99F0}" type="presParOf" srcId="{0284AF89-2386-1748-BB7D-73FF0CB74409}" destId="{53F70DA4-5EAA-3E43-8F24-CA722E5205E9}" srcOrd="1" destOrd="0" presId="urn:microsoft.com/office/officeart/2005/8/layout/venn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3BA3B14-D68C-394D-BC09-78A9FBE02AA0}">
      <dsp:nvSpPr>
        <dsp:cNvPr id="0" name=""/>
        <dsp:cNvSpPr/>
      </dsp:nvSpPr>
      <dsp:spPr>
        <a:xfrm>
          <a:off x="0" y="202486"/>
          <a:ext cx="3730692" cy="374159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Scientific Research</a:t>
          </a:r>
          <a:endParaRPr lang="en-US" sz="1400" kern="1200" dirty="0"/>
        </a:p>
      </dsp:txBody>
      <dsp:txXfrm>
        <a:off x="1213407" y="389566"/>
        <a:ext cx="1303877" cy="561239"/>
      </dsp:txXfrm>
    </dsp:sp>
    <dsp:sp modelId="{1730EC21-20B3-4845-9847-BF7614F0C8B4}">
      <dsp:nvSpPr>
        <dsp:cNvPr id="0" name=""/>
        <dsp:cNvSpPr/>
      </dsp:nvSpPr>
      <dsp:spPr>
        <a:xfrm>
          <a:off x="0" y="1142758"/>
          <a:ext cx="2798019" cy="2806198"/>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Research Data Management</a:t>
          </a:r>
          <a:endParaRPr lang="en-US" sz="1400" kern="1200" dirty="0"/>
        </a:p>
      </dsp:txBody>
      <dsp:txXfrm>
        <a:off x="747071" y="1318145"/>
        <a:ext cx="1303877" cy="526162"/>
      </dsp:txXfrm>
    </dsp:sp>
    <dsp:sp modelId="{891362B6-E4C6-7942-BE6D-164F8DDB702E}">
      <dsp:nvSpPr>
        <dsp:cNvPr id="0" name=""/>
        <dsp:cNvSpPr/>
      </dsp:nvSpPr>
      <dsp:spPr>
        <a:xfrm>
          <a:off x="0" y="1821423"/>
          <a:ext cx="1865346" cy="1870798"/>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Curation + Preservation</a:t>
          </a:r>
          <a:endParaRPr lang="en-US" sz="1400" kern="1200" dirty="0"/>
        </a:p>
      </dsp:txBody>
      <dsp:txXfrm>
        <a:off x="273173" y="2289123"/>
        <a:ext cx="1318998" cy="93539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E472B4-B65A-9B4F-BD5B-05D31D029303}" type="datetimeFigureOut">
              <a:rPr lang="en-US" smtClean="0"/>
              <a:pPr/>
              <a:t>6/26/19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E725D6-8CE0-B74D-8677-144C45B3B11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scholarly record is evolving to incorporate a broader range of research outputs, moving beyond traditional publications like journal articles and monographs. Research data is a salient and well-documented example of this shift</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smtClean="0"/>
          </a:p>
          <a:p>
            <a:r>
              <a:rPr lang="en-US" dirty="0" smtClean="0"/>
              <a:t>Benign neglect-</a:t>
            </a:r>
            <a:r>
              <a:rPr lang="en-US" baseline="0" dirty="0" smtClean="0"/>
              <a:t> </a:t>
            </a:r>
            <a:r>
              <a:rPr lang="en-US" dirty="0" smtClean="0"/>
              <a:t>results from not having an active strategy in place for long-term preservation. Without an active preservation strategy, there are no guarantees that your data will be usable years later, or when others need it.</a:t>
            </a:r>
          </a:p>
          <a:p>
            <a:r>
              <a:rPr lang="en-US" dirty="0" smtClean="0"/>
              <a:t>Bit rot-</a:t>
            </a:r>
            <a:r>
              <a:rPr lang="en-US" baseline="0" dirty="0" smtClean="0"/>
              <a:t> </a:t>
            </a:r>
            <a:r>
              <a:rPr lang="en-US" dirty="0" smtClean="0"/>
              <a:t>Digital data are represented as bits, or units of machine-readable information. These bits may degrade or become corrupted over time, which we refer to as bit rot. This perceived rot may cause decreased, delayed, or faulty rendering of the data.</a:t>
            </a:r>
          </a:p>
          <a:p>
            <a:r>
              <a:rPr lang="en-US" dirty="0" smtClean="0"/>
              <a:t>obsolescence</a:t>
            </a:r>
            <a:r>
              <a:rPr lang="en-US" baseline="0" dirty="0" smtClean="0"/>
              <a:t> - </a:t>
            </a:r>
            <a:r>
              <a:rPr lang="en-US" dirty="0" smtClean="0"/>
              <a:t>In addition, the physical media on which the data are stored, may also gradually decay.</a:t>
            </a:r>
          </a:p>
          <a:p>
            <a:r>
              <a:rPr lang="en-US" dirty="0" smtClean="0"/>
              <a:t>insufficient documentation-</a:t>
            </a:r>
            <a:r>
              <a:rPr lang="en-US" baseline="0" dirty="0" smtClean="0"/>
              <a:t> </a:t>
            </a:r>
            <a:r>
              <a:rPr lang="en-US" dirty="0" smtClean="0"/>
              <a:t>A lack of complete and appropriate documentation and metadata can make it impossible to interpret the data in the future.</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Post hoc curation -  curation after all of the data have been collected and analyzed. is the most common way that researchers contribute data to domain repositories. However, post hoc curation is hugely time-consuming and cumbersome to the data contributor. To prepare the data for deposit, researchers must revisit data that they have already collected, analyzed, and stored away and now organize and describe it for the purpose of sharing.</a:t>
            </a:r>
          </a:p>
          <a:p>
            <a:endParaRPr lang="en-US" dirty="0" smtClean="0"/>
          </a:p>
          <a:p>
            <a:r>
              <a:rPr lang="en-US" dirty="0" smtClean="0"/>
              <a:t>Active curation - curate immediately following each data collection—to</a:t>
            </a:r>
            <a:r>
              <a:rPr lang="en-US" baseline="0" dirty="0" smtClean="0"/>
              <a:t> </a:t>
            </a:r>
            <a:r>
              <a:rPr lang="en-US" dirty="0" smtClean="0"/>
              <a:t>organize, describe, and store the data at an early phase of the research</a:t>
            </a:r>
            <a:r>
              <a:rPr lang="en-US" baseline="0" dirty="0" smtClean="0"/>
              <a:t> </a:t>
            </a:r>
            <a:r>
              <a:rPr lang="en-US" dirty="0" smtClean="0"/>
              <a:t>life cycle, rather than as a burdensome final step at the end of the project</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preservation involves data curation activities such data integrity checks, format migrations, and the creation of descriptive records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Which data have long-term value? </a:t>
            </a:r>
          </a:p>
          <a:p>
            <a:r>
              <a:rPr lang="en-US" dirty="0" smtClean="0"/>
              <a:t>Examples: data that cannot easily be recreated or produced; data that is costly to reproduce; data of one-time events; experimental data; etc. </a:t>
            </a:r>
          </a:p>
          <a:p>
            <a:endParaRPr lang="en-US" dirty="0" smtClean="0"/>
          </a:p>
          <a:p>
            <a:r>
              <a:rPr lang="en-US" dirty="0" smtClean="0"/>
              <a:t>Which data are you required to keep?</a:t>
            </a:r>
          </a:p>
          <a:p>
            <a:r>
              <a:rPr lang="en-US" dirty="0" smtClean="0"/>
              <a:t>Data which are necessary to validate research findings. (Please see the Requirements by Funding Agency section for more details).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23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files and read documentation (risk mitigation, file inventory, appraisal/selection)</a:t>
            </a:r>
          </a:p>
          <a:p>
            <a:endParaRPr lang="en-US" dirty="0" smtClean="0"/>
          </a:p>
          <a:p>
            <a:r>
              <a:rPr lang="en-US" dirty="0" smtClean="0"/>
              <a:t>Is the data unchanged?</a:t>
            </a:r>
          </a:p>
          <a:p>
            <a:r>
              <a:rPr lang="en-US" dirty="0" smtClean="0"/>
              <a:t>Can data still be read and used?</a:t>
            </a:r>
          </a:p>
          <a:p>
            <a:r>
              <a:rPr lang="en-US" dirty="0" smtClean="0"/>
              <a:t>Is the metadata still there/sufficient?</a:t>
            </a:r>
          </a:p>
          <a:p>
            <a:r>
              <a:rPr lang="en-US" dirty="0" smtClean="0"/>
              <a:t>Are the formats still usable?</a:t>
            </a:r>
          </a:p>
          <a:p>
            <a:r>
              <a:rPr lang="en-US" dirty="0" smtClean="0"/>
              <a:t>Is the software still available?</a:t>
            </a:r>
          </a:p>
          <a:p>
            <a:r>
              <a:rPr lang="en-US" dirty="0" smtClean="0"/>
              <a:t>Can programs still be run?</a:t>
            </a:r>
          </a:p>
          <a:p>
            <a:r>
              <a:rPr lang="en-US" dirty="0" smtClean="0"/>
              <a:t>Is data still in the right place?</a:t>
            </a:r>
          </a:p>
          <a:p>
            <a:r>
              <a:rPr lang="en-US" dirty="0" smtClean="0"/>
              <a:t>What does your DMP say? What has changed?</a:t>
            </a:r>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for quality assurance and usability issues such as missing data, ambiguous headings, code execution failures, and data presentation concerns. </a:t>
            </a:r>
          </a:p>
          <a:p>
            <a:endParaRPr lang="en-US" dirty="0" smtClean="0"/>
          </a:p>
          <a:p>
            <a:r>
              <a:rPr lang="en-US" dirty="0" smtClean="0"/>
              <a:t>Try to detect and extract any “hidden documentation” inherent to the data files that may facilitate reuse. </a:t>
            </a:r>
          </a:p>
          <a:p>
            <a:endParaRPr lang="en-US" dirty="0" smtClean="0"/>
          </a:p>
          <a:p>
            <a:r>
              <a:rPr lang="en-US" dirty="0" smtClean="0"/>
              <a:t>Determine if the documentation of the data is sufficient for a user with similar qualifications to the author’s to understand and reuse the data. If not, recommend or create additional documentation (e.g., a </a:t>
            </a:r>
            <a:r>
              <a:rPr lang="en-US" dirty="0" err="1" smtClean="0"/>
              <a:t>readme.txt</a:t>
            </a:r>
            <a:r>
              <a:rPr lang="en-US" dirty="0" smtClean="0"/>
              <a:t> template).</a:t>
            </a:r>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25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specialized file formats and their restrictions (e.g., Is the software freely available? Link to it or archive it alongside the data). </a:t>
            </a:r>
          </a:p>
          <a:p>
            <a:endParaRPr lang="en-US" dirty="0" smtClean="0"/>
          </a:p>
          <a:p>
            <a:r>
              <a:rPr lang="en-US" dirty="0" smtClean="0"/>
              <a:t>Transform files into open, non-proprietary file formats that broaden the potential audience for reuse and ensure that preservation actions might be taken by the repository in later steps. </a:t>
            </a:r>
          </a:p>
          <a:p>
            <a:endParaRPr lang="en-US" dirty="0" smtClean="0"/>
          </a:p>
          <a:p>
            <a:r>
              <a:rPr lang="en-US" dirty="0" smtClean="0"/>
              <a:t>Retain original files</a:t>
            </a:r>
          </a:p>
          <a:p>
            <a:endParaRPr lang="en-US" dirty="0" smtClean="0"/>
          </a:p>
          <a:p>
            <a:r>
              <a:rPr lang="en-US" dirty="0" smtClean="0"/>
              <a:t>Reference:</a:t>
            </a:r>
            <a:r>
              <a:rPr lang="en-US" baseline="0" dirty="0" smtClean="0"/>
              <a:t>  List of preservation formats. http://</a:t>
            </a:r>
            <a:r>
              <a:rPr lang="en-US" baseline="0" dirty="0" err="1" smtClean="0"/>
              <a:t>guides.library.cornell.edu/ecommons/formats</a:t>
            </a:r>
            <a:endParaRPr lang="en-US" baseline="0" dirty="0" smtClean="0"/>
          </a:p>
          <a:p>
            <a:endParaRPr lang="en-US" baseline="0" dirty="0" smtClean="0"/>
          </a:p>
          <a:p>
            <a:r>
              <a:rPr lang="en-US" baseline="0" dirty="0" err="1" smtClean="0"/>
              <a:t>Recommenrations</a:t>
            </a:r>
            <a:r>
              <a:rPr lang="en-US" baseline="0" dirty="0" smtClean="0"/>
              <a:t>:</a:t>
            </a:r>
          </a:p>
          <a:p>
            <a:r>
              <a:rPr lang="en-US" dirty="0" smtClean="0"/>
              <a:t>complete and open documentation</a:t>
            </a:r>
          </a:p>
          <a:p>
            <a:r>
              <a:rPr lang="en-US" dirty="0" smtClean="0"/>
              <a:t>platform-independence</a:t>
            </a:r>
          </a:p>
          <a:p>
            <a:r>
              <a:rPr lang="en-US" dirty="0" smtClean="0"/>
              <a:t>non-proprietary (vendor-independent)</a:t>
            </a:r>
          </a:p>
          <a:p>
            <a:r>
              <a:rPr lang="en-US" dirty="0" smtClean="0"/>
              <a:t>no "</a:t>
            </a:r>
            <a:r>
              <a:rPr lang="en-US" dirty="0" err="1" smtClean="0"/>
              <a:t>lossy</a:t>
            </a:r>
            <a:r>
              <a:rPr lang="en-US" dirty="0" smtClean="0"/>
              <a:t>" or proprietary compression</a:t>
            </a:r>
          </a:p>
          <a:p>
            <a:r>
              <a:rPr lang="en-US" dirty="0" smtClean="0"/>
              <a:t>no embedded files, programs or scripts</a:t>
            </a:r>
          </a:p>
          <a:p>
            <a:r>
              <a:rPr lang="en-US" dirty="0" smtClean="0"/>
              <a:t>no full or partial encryption</a:t>
            </a:r>
          </a:p>
          <a:p>
            <a:r>
              <a:rPr lang="en-US" dirty="0" smtClean="0"/>
              <a:t>no password protection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Data Curation Network (2018). “Checklist of CURATED Steps Performed by the Data Curation Network.” </a:t>
            </a:r>
            <a:r>
              <a:rPr lang="en-US" sz="1200" dirty="0" err="1" smtClean="0"/>
              <a:t>htttp://datacurationnetwork.org</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33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Identity disclosure or re-identification, which may take place as the result of</a:t>
            </a:r>
          </a:p>
          <a:p>
            <a:r>
              <a:rPr lang="en-US" dirty="0" smtClean="0"/>
              <a:t>insufficient de-identification, or by linking the data to another source and this way</a:t>
            </a:r>
          </a:p>
          <a:p>
            <a:r>
              <a:rPr lang="en-US" dirty="0" smtClean="0"/>
              <a:t>disclosing the identity</a:t>
            </a:r>
          </a:p>
          <a:p>
            <a:endParaRPr lang="en-US" dirty="0" smtClean="0"/>
          </a:p>
          <a:p>
            <a:r>
              <a:rPr lang="en-US" dirty="0" smtClean="0"/>
              <a:t>Attribute disclosure – the attacker can infer attribute information of an individual</a:t>
            </a:r>
          </a:p>
          <a:p>
            <a:r>
              <a:rPr lang="en-US" dirty="0" smtClean="0"/>
              <a:t>(e.g. the attacker may be able to infer with probability that a person has a certain</a:t>
            </a:r>
          </a:p>
          <a:p>
            <a:r>
              <a:rPr lang="en-US" dirty="0" smtClean="0"/>
              <a:t>disease); this may also concern a group of people, if they are described with very</a:t>
            </a:r>
          </a:p>
          <a:p>
            <a:r>
              <a:rPr lang="en-US" dirty="0" smtClean="0"/>
              <a:t>specific demographic data, and the group has a high rate of a negative feature.</a:t>
            </a:r>
          </a:p>
          <a:p>
            <a:r>
              <a:rPr lang="en-US" dirty="0" err="1" smtClean="0"/>
              <a:t>Natarajan</a:t>
            </a:r>
            <a:r>
              <a:rPr lang="en-US" dirty="0" smtClean="0"/>
              <a:t> &amp; al. (2012) call this collective privacy. e.g. </a:t>
            </a:r>
          </a:p>
          <a:p>
            <a:endParaRPr lang="en-US" dirty="0" smtClean="0"/>
          </a:p>
          <a:p>
            <a:r>
              <a:rPr lang="en-US" dirty="0" smtClean="0"/>
              <a:t>E.g. a dataset containing</a:t>
            </a:r>
          </a:p>
          <a:p>
            <a:r>
              <a:rPr lang="en-US" dirty="0" smtClean="0"/>
              <a:t> </a:t>
            </a:r>
            <a:r>
              <a:rPr lang="en-US" dirty="0" err="1" smtClean="0"/>
              <a:t>anonymised</a:t>
            </a:r>
            <a:r>
              <a:rPr lang="en-US" dirty="0" smtClean="0"/>
              <a:t> client records of a</a:t>
            </a:r>
            <a:r>
              <a:rPr lang="en-US" baseline="0" dirty="0" smtClean="0"/>
              <a:t> </a:t>
            </a:r>
            <a:r>
              <a:rPr lang="en-US" dirty="0" smtClean="0"/>
              <a:t>particular aesthetic surgeon reveals that all his clients below the age of 30 have</a:t>
            </a:r>
          </a:p>
          <a:p>
            <a:r>
              <a:rPr lang="en-US" dirty="0" smtClean="0"/>
              <a:t>undergone a particular procedure. If it is known that a particular individual is 28 years</a:t>
            </a:r>
          </a:p>
          <a:p>
            <a:r>
              <a:rPr lang="en-US" dirty="0" smtClean="0"/>
              <a:t>old and is a client of this surgeon, we then know that this individual has undergone</a:t>
            </a:r>
          </a:p>
          <a:p>
            <a:r>
              <a:rPr lang="en-US" dirty="0" smtClean="0"/>
              <a:t>the particular procedure, even if the individual’s record cannot be distinguished from</a:t>
            </a:r>
          </a:p>
          <a:p>
            <a:r>
              <a:rPr lang="en-US" dirty="0" smtClean="0"/>
              <a:t>others in the </a:t>
            </a:r>
            <a:r>
              <a:rPr lang="en-US" dirty="0" err="1" smtClean="0"/>
              <a:t>anonymised</a:t>
            </a:r>
            <a:r>
              <a:rPr lang="en-US" dirty="0" smtClean="0"/>
              <a:t> dataset.</a:t>
            </a:r>
          </a:p>
          <a:p>
            <a:endParaRPr lang="en-US" dirty="0" smtClean="0"/>
          </a:p>
          <a:p>
            <a:endParaRPr lang="en-US" dirty="0" smtClean="0"/>
          </a:p>
          <a:p>
            <a:r>
              <a:rPr lang="en-US" dirty="0" smtClean="0"/>
              <a:t>Membership disclose – the attacker can infer that an individual’s data is likely to be</a:t>
            </a:r>
          </a:p>
          <a:p>
            <a:r>
              <a:rPr lang="en-US" dirty="0" smtClean="0"/>
              <a:t>included in a published dataset.</a:t>
            </a:r>
          </a:p>
          <a:p>
            <a:endParaRPr lang="en-US" dirty="0" smtClean="0"/>
          </a:p>
          <a:p>
            <a:r>
              <a:rPr lang="en-US" dirty="0" smtClean="0"/>
              <a:t>infer </a:t>
            </a:r>
            <a:r>
              <a:rPr lang="en-US" smtClean="0"/>
              <a:t>about an</a:t>
            </a:r>
            <a:r>
              <a:rPr lang="en-US" baseline="0" smtClean="0"/>
              <a:t> </a:t>
            </a:r>
            <a:r>
              <a:rPr lang="en-US" smtClean="0"/>
              <a:t>individual </a:t>
            </a:r>
            <a:r>
              <a:rPr lang="en-US" dirty="0" smtClean="0"/>
              <a:t>even if he/she is not in the dataset, by statistical properties of the dataset.</a:t>
            </a:r>
          </a:p>
          <a:p>
            <a:r>
              <a:rPr lang="en-US" dirty="0" smtClean="0"/>
              <a:t>E.g. if a dataset released by a medical researcher reveals that 70% of individual aged</a:t>
            </a:r>
          </a:p>
          <a:p>
            <a:r>
              <a:rPr lang="en-US" dirty="0" smtClean="0"/>
              <a:t>above the age of 75 have a certain medical condition, this information could be</a:t>
            </a:r>
          </a:p>
          <a:p>
            <a:r>
              <a:rPr lang="en-US" dirty="0" smtClean="0"/>
              <a:t>inferred on an individual who is not even in the dataset.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35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When an attribute is not required in the </a:t>
            </a:r>
            <a:r>
              <a:rPr lang="en-US" dirty="0" err="1" smtClean="0"/>
              <a:t>anonymised</a:t>
            </a:r>
            <a:r>
              <a:rPr lang="en-US" dirty="0" smtClean="0"/>
              <a:t> dataset, or when the attribute cannot otherwise be suitably </a:t>
            </a:r>
            <a:r>
              <a:rPr lang="en-US" dirty="0" err="1" smtClean="0"/>
              <a:t>anonymised</a:t>
            </a:r>
            <a:r>
              <a:rPr lang="en-US" dirty="0" smtClean="0"/>
              <a:t> with another technique. This technique should be applied at the start of the </a:t>
            </a:r>
            <a:r>
              <a:rPr lang="en-US" dirty="0" err="1" smtClean="0"/>
              <a:t>anonymisation</a:t>
            </a:r>
            <a:r>
              <a:rPr lang="en-US" dirty="0" smtClean="0"/>
              <a:t> process, as it is an easy way to decrease </a:t>
            </a:r>
            <a:r>
              <a:rPr lang="en-US" dirty="0" err="1" smtClean="0"/>
              <a:t>identifiability</a:t>
            </a:r>
            <a:r>
              <a:rPr lang="en-US" dirty="0" smtClean="0"/>
              <a:t> at this point.</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To remove outlier records which are unique or do not meet other criteria such as </a:t>
            </a:r>
            <a:r>
              <a:rPr lang="en-US" dirty="0" err="1" smtClean="0"/>
              <a:t>k</a:t>
            </a:r>
            <a:r>
              <a:rPr lang="en-US" dirty="0" smtClean="0"/>
              <a:t>-anonymity, and not to keep in the </a:t>
            </a:r>
            <a:r>
              <a:rPr lang="en-US" dirty="0" err="1" smtClean="0"/>
              <a:t>anonymised</a:t>
            </a:r>
            <a:r>
              <a:rPr lang="en-US" dirty="0" smtClean="0"/>
              <a:t> dataset. Outliers can lead to easy re-identification. It can be applied before or after other techniques (e.g. </a:t>
            </a:r>
            <a:r>
              <a:rPr lang="en-US" dirty="0" err="1" smtClean="0"/>
              <a:t>generalisation</a:t>
            </a:r>
            <a:r>
              <a:rPr lang="en-US" dirty="0" smtClean="0"/>
              <a:t>) have been applied.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When the data value is a string of characters and hiding part of it is sufficient to provide the extent of anonymity required.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When data values need to be uniquely distinguished and where no character or any other implied information of the original attribute shall be kept.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for values that can be </a:t>
            </a:r>
            <a:r>
              <a:rPr lang="en-US" dirty="0" err="1" smtClean="0"/>
              <a:t>generalised</a:t>
            </a:r>
            <a:r>
              <a:rPr lang="en-US" dirty="0" smtClean="0"/>
              <a:t> and still be useful for the intended purpose.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When to use it: when subsequent analysis only needs to look at aggregated data, or analysis is at the intra-attribute level; in other words, there is no need for analysis of relationships between attributes at the record level. </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Note: On the other hand, if the purpose of the </a:t>
            </a:r>
            <a:r>
              <a:rPr lang="en-US" sz="1200" kern="1200" dirty="0" err="1" smtClean="0">
                <a:solidFill>
                  <a:schemeClr val="tx1"/>
                </a:solidFill>
                <a:latin typeface="+mn-lt"/>
                <a:ea typeface="+mn-ea"/>
                <a:cs typeface="+mn-cs"/>
              </a:rPr>
              <a:t>anonymised</a:t>
            </a:r>
            <a:r>
              <a:rPr lang="en-US" sz="1200" kern="1200" dirty="0" smtClean="0">
                <a:solidFill>
                  <a:schemeClr val="tx1"/>
                </a:solidFill>
                <a:latin typeface="+mn-lt"/>
                <a:ea typeface="+mn-ea"/>
                <a:cs typeface="+mn-cs"/>
              </a:rPr>
              <a:t> dataset is to study the relationships between job profile and consumption patterns, other methods of </a:t>
            </a:r>
            <a:r>
              <a:rPr lang="en-US" sz="1200" kern="1200" dirty="0" err="1" smtClean="0">
                <a:solidFill>
                  <a:schemeClr val="tx1"/>
                </a:solidFill>
                <a:latin typeface="+mn-lt"/>
                <a:ea typeface="+mn-ea"/>
                <a:cs typeface="+mn-cs"/>
              </a:rPr>
              <a:t>anonymisation</a:t>
            </a:r>
            <a:r>
              <a:rPr lang="en-US" sz="1200" kern="1200" dirty="0" smtClean="0">
                <a:solidFill>
                  <a:schemeClr val="tx1"/>
                </a:solidFill>
                <a:latin typeface="+mn-lt"/>
                <a:ea typeface="+mn-ea"/>
                <a:cs typeface="+mn-cs"/>
              </a:rPr>
              <a:t> may be more suitable, e.g. via </a:t>
            </a:r>
            <a:r>
              <a:rPr lang="en-US" sz="1200" kern="1200" dirty="0" err="1" smtClean="0">
                <a:solidFill>
                  <a:schemeClr val="tx1"/>
                </a:solidFill>
                <a:latin typeface="+mn-lt"/>
                <a:ea typeface="+mn-ea"/>
                <a:cs typeface="+mn-cs"/>
              </a:rPr>
              <a:t>generalisation</a:t>
            </a:r>
            <a:r>
              <a:rPr lang="en-US" sz="1200" kern="1200" dirty="0" smtClean="0">
                <a:solidFill>
                  <a:schemeClr val="tx1"/>
                </a:solidFill>
                <a:latin typeface="+mn-lt"/>
                <a:ea typeface="+mn-ea"/>
                <a:cs typeface="+mn-cs"/>
              </a:rPr>
              <a:t> of job titles, which could result in “university dean” being modified to become “educator”.</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When to use it: when individual records are not required and aggregated data is sufficient for the purpose. </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49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to use it: for quasi-identifiers (typically numbers and dates) which may potentially be identifying when combined with other data sources, and slight changes in value are acceptable. This technique should not be used where data accuracy is crucial.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53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58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61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other words, so that we and others can</a:t>
            </a:r>
            <a:r>
              <a:rPr lang="en-US" baseline="0" dirty="0" smtClean="0"/>
              <a:t> re-use data in the future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curation activities enable data discovery and retrieval, maintain data quality, add value, and provide for re-use over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curation is the process by which data are put into a state to be managed so that they can be understood and used by parties across disciplines and organizations. The passage of time should not prohibit the use of the data. This requires that appropriate measures be undertaken to ensure data infrastructure, </a:t>
            </a:r>
            <a:r>
              <a:rPr lang="en-US" dirty="0" err="1" smtClean="0"/>
              <a:t>searchability</a:t>
            </a:r>
            <a:r>
              <a:rPr lang="en-US" dirty="0" smtClean="0"/>
              <a:t>, availability, and preservation.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0"/>
            <a:r>
              <a:rPr lang="en-US" sz="1200" kern="1200" dirty="0" smtClean="0">
                <a:solidFill>
                  <a:schemeClr val="tx1"/>
                </a:solidFill>
                <a:latin typeface="+mn-lt"/>
                <a:ea typeface="+mn-ea"/>
                <a:cs typeface="+mn-cs"/>
              </a:rPr>
              <a:t>Gives your submitted dataset a persistent and unique identifier. </a:t>
            </a:r>
          </a:p>
          <a:p>
            <a:pPr lvl="1"/>
            <a:r>
              <a:rPr lang="en-US" sz="1200" kern="1200" dirty="0" smtClean="0">
                <a:solidFill>
                  <a:schemeClr val="tx1"/>
                </a:solidFill>
                <a:latin typeface="+mn-lt"/>
                <a:ea typeface="+mn-ea"/>
                <a:cs typeface="+mn-cs"/>
              </a:rPr>
              <a:t>This is essential for sustainable citations – both for data and publications – and to make sure that research outputs in disparate repositories can be linked back to particular researchers and grants.</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Provides Index/discovery tools</a:t>
            </a:r>
          </a:p>
          <a:p>
            <a:pPr lvl="1"/>
            <a:r>
              <a:rPr lang="en-US" sz="1200" kern="1200" dirty="0" smtClean="0">
                <a:solidFill>
                  <a:schemeClr val="tx1"/>
                </a:solidFill>
                <a:latin typeface="+mn-lt"/>
                <a:ea typeface="+mn-ea"/>
                <a:cs typeface="+mn-cs"/>
              </a:rPr>
              <a:t>How will others discover your dataset?</a:t>
            </a:r>
          </a:p>
          <a:p>
            <a:pPr lvl="1"/>
            <a:r>
              <a:rPr lang="en-US" sz="1200" kern="1200" dirty="0" smtClean="0">
                <a:solidFill>
                  <a:schemeClr val="tx1"/>
                </a:solidFill>
                <a:latin typeface="+mn-lt"/>
                <a:ea typeface="+mn-ea"/>
                <a:cs typeface="+mn-cs"/>
              </a:rPr>
              <a:t>Is the repository indexed by Google and/or scholarly databases in your field?</a:t>
            </a:r>
          </a:p>
          <a:p>
            <a:pPr lvl="1"/>
            <a:r>
              <a:rPr lang="en-US" sz="1200" kern="1200" dirty="0" smtClean="0">
                <a:solidFill>
                  <a:schemeClr val="tx1"/>
                </a:solidFill>
                <a:latin typeface="+mn-lt"/>
                <a:ea typeface="+mn-ea"/>
                <a:cs typeface="+mn-cs"/>
              </a:rPr>
              <a:t>Provides a landing page for each dataset, with metadata that helps others find it, tell what it is, relate it to publications, and cite it. This makes your research more visible and stimulates reuse of the data.</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Track scholarly access and usage impact</a:t>
            </a:r>
          </a:p>
          <a:p>
            <a:pPr lvl="1"/>
            <a:r>
              <a:rPr lang="en-US" sz="1200" kern="1200" dirty="0" smtClean="0">
                <a:solidFill>
                  <a:schemeClr val="tx1"/>
                </a:solidFill>
                <a:latin typeface="+mn-lt"/>
                <a:ea typeface="+mn-ea"/>
                <a:cs typeface="+mn-cs"/>
              </a:rPr>
              <a:t>Helps you to track how the data has been used by providing access and download statistics.</a:t>
            </a:r>
            <a:br>
              <a:rPr lang="en-US" sz="1200" kern="1200" dirty="0" smtClean="0">
                <a:solidFill>
                  <a:schemeClr val="tx1"/>
                </a:solidFill>
                <a:latin typeface="+mn-lt"/>
                <a:ea typeface="+mn-ea"/>
                <a:cs typeface="+mn-cs"/>
              </a:rPr>
            </a:b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Policies and licenses</a:t>
            </a:r>
          </a:p>
          <a:p>
            <a:pPr lvl="1"/>
            <a:r>
              <a:rPr lang="en-US" sz="1200" kern="1200" dirty="0" smtClean="0">
                <a:solidFill>
                  <a:schemeClr val="tx1"/>
                </a:solidFill>
                <a:latin typeface="+mn-lt"/>
                <a:ea typeface="+mn-ea"/>
                <a:cs typeface="+mn-cs"/>
              </a:rPr>
              <a:t>Data user agreements and licensing allow owners to state explicitly up front what uses they would be willing to allow.</a:t>
            </a:r>
          </a:p>
          <a:p>
            <a:pPr lvl="1"/>
            <a:r>
              <a:rPr lang="en-US" sz="1200" kern="1200" dirty="0" smtClean="0">
                <a:solidFill>
                  <a:schemeClr val="tx1"/>
                </a:solidFill>
                <a:latin typeface="+mn-lt"/>
                <a:ea typeface="+mn-ea"/>
                <a:cs typeface="+mn-cs"/>
              </a:rPr>
              <a:t>Open, closed, or restricted access</a:t>
            </a:r>
          </a:p>
          <a:p>
            <a:pPr lvl="1"/>
            <a:r>
              <a:rPr lang="en-US" sz="1200" kern="1200" dirty="0" smtClean="0">
                <a:solidFill>
                  <a:schemeClr val="tx1"/>
                </a:solidFill>
                <a:latin typeface="+mn-lt"/>
                <a:ea typeface="+mn-ea"/>
                <a:cs typeface="+mn-cs"/>
              </a:rPr>
              <a:t>Creative Commons licensing</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Matches your particular data needs </a:t>
            </a:r>
          </a:p>
          <a:p>
            <a:pPr lvl="1"/>
            <a:r>
              <a:rPr lang="en-US" sz="1200" kern="1200" dirty="0" smtClean="0">
                <a:solidFill>
                  <a:schemeClr val="tx1"/>
                </a:solidFill>
                <a:latin typeface="+mn-lt"/>
                <a:ea typeface="+mn-ea"/>
                <a:cs typeface="+mn-cs"/>
              </a:rPr>
              <a:t>(e.g. formats accepted; access, back-up and recovery, and sustainability of the service). Most of this information should be contained within the data repository’s policy pages.</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Data citation</a:t>
            </a:r>
          </a:p>
          <a:p>
            <a:pPr lvl="1"/>
            <a:r>
              <a:rPr lang="en-US" sz="1200" kern="1200" dirty="0" smtClean="0">
                <a:solidFill>
                  <a:schemeClr val="tx1"/>
                </a:solidFill>
                <a:latin typeface="+mn-lt"/>
                <a:ea typeface="+mn-ea"/>
                <a:cs typeface="+mn-cs"/>
              </a:rPr>
              <a:t>Provides guidance on how to cite the data that has been deposited.</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Costs</a:t>
            </a:r>
          </a:p>
          <a:p>
            <a:pPr lvl="1"/>
            <a:r>
              <a:rPr lang="en-US" sz="1200" kern="1200" dirty="0" smtClean="0">
                <a:solidFill>
                  <a:schemeClr val="tx1"/>
                </a:solidFill>
                <a:latin typeface="+mn-lt"/>
                <a:ea typeface="+mn-ea"/>
                <a:cs typeface="+mn-cs"/>
              </a:rPr>
              <a:t>Charges for its services.</a:t>
            </a:r>
          </a:p>
          <a:p>
            <a:pPr lvl="0"/>
            <a:r>
              <a:rPr lang="en-US" sz="1200" kern="1200" dirty="0" smtClean="0">
                <a:solidFill>
                  <a:schemeClr val="tx1"/>
                </a:solidFill>
                <a:latin typeface="+mn-lt"/>
                <a:ea typeface="+mn-ea"/>
                <a:cs typeface="+mn-cs"/>
              </a:rPr>
              <a:t>Reviewed</a:t>
            </a:r>
          </a:p>
          <a:p>
            <a:pPr lvl="1"/>
            <a:r>
              <a:rPr lang="en-US" sz="1200" kern="1200" dirty="0" smtClean="0">
                <a:solidFill>
                  <a:schemeClr val="tx1"/>
                </a:solidFill>
                <a:latin typeface="+mn-lt"/>
                <a:ea typeface="+mn-ea"/>
                <a:cs typeface="+mn-cs"/>
              </a:rPr>
              <a:t>Responds to community needs and is preferably certified as a ‘trustworthy data repository’, with an explicit ambition to keep the data available in the long term.</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Licensing allows you to specify what people can and cannot do with your data and allows both you and the users of your data to be clear on what the rights situation is in relation to your data.</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best to have an idea which license you plan to use before you start collecting the data. This will allow you to clarify the legal position and ownership of the data early on and can help in planning consent requests from research participants.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are subject to funder requirements or collaborating with other researchers discuss your plans with them early on as well.</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ODC Public Domain and Dedication License (PDDL): This license is similar to the CC0 license in that it imposes no restrictions on the use of your data/database. Others are free to copy, distribute, and use your work; produce works from your data/database; and to modify, transform, and build upon the data/database.</a:t>
            </a:r>
          </a:p>
          <a:p>
            <a:endParaRPr lang="en-US" dirty="0" smtClean="0"/>
          </a:p>
          <a:p>
            <a:r>
              <a:rPr lang="en-US" dirty="0" smtClean="0"/>
              <a:t>ODC Attribution License: This license is similar to the CC BY license in that it allows others to copy, distribute, and use your work; produce works from your data/database; and to modify, transform, and build upon the data/database, as long as they provide you proper attribution.</a:t>
            </a:r>
          </a:p>
          <a:p>
            <a:endParaRPr lang="en-US" dirty="0" smtClean="0"/>
          </a:p>
          <a:p>
            <a:r>
              <a:rPr lang="en-US" dirty="0" smtClean="0"/>
              <a:t>Open Database License (</a:t>
            </a:r>
            <a:r>
              <a:rPr lang="en-US" dirty="0" err="1" smtClean="0"/>
              <a:t>ODbL</a:t>
            </a:r>
            <a:r>
              <a:rPr lang="en-US" dirty="0" smtClean="0"/>
              <a:t>): This license is similar to the CC BY-SA license in that it allows others to copy, distribute, and use your work; produce works from your data/database; and to modify, transform, and build upon the data/database, as long as they provide you proper attribution and any new works created are made available under this same license.</a:t>
            </a:r>
          </a:p>
          <a:p>
            <a:endParaRPr lang="en-US" dirty="0" smtClean="0"/>
          </a:p>
          <a:p>
            <a:r>
              <a:rPr lang="en-US" dirty="0" smtClean="0"/>
              <a:t>ODC also provides information on how these licenses differ from Creative Commons licenses in their application to databases.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E725D6-8CE0-B74D-8677-144C45B3B111}" type="slidenum">
              <a:rPr lang="en-US" smtClean="0"/>
              <a:pPr/>
              <a:t>67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storage is confined to simply keeping data in existence and ensuring that it can be accessed when needed. It does not necessarily entail practices of refreshment or format migration (essential to maintaining the data in a usable form) nor does it entail higher-level curatorial practices such as enhancement of the data through added metadata, or migration from one representational standard to another. Data curation thus goes far beyond the scope of data storage.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curation: defined as the active and on-going management of data through its lifecycle of interest and usefulness to scholarly and educational activities across the sciences, social sciences, and the humanities (</a:t>
            </a:r>
            <a:r>
              <a:rPr lang="en-US" dirty="0" err="1" smtClean="0"/>
              <a:t>Cragin</a:t>
            </a:r>
            <a:r>
              <a:rPr lang="en-US" dirty="0" smtClean="0"/>
              <a:t> et al. 2007). Maintaining, preserving and adding value to digital research data throughout its life cycle.</a:t>
            </a:r>
            <a:r>
              <a:rPr lang="en-US" baseline="0" dirty="0" smtClean="0"/>
              <a:t> </a:t>
            </a:r>
            <a:r>
              <a:rPr lang="en-US" dirty="0" smtClean="0"/>
              <a:t>Data curation activities enable data discovery and retrieval, maintain data quality, add value, and provide for re-use over time.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Preservation: the series of actions and interventions required to ensure continued and reliable access to authentic digital objects for as long as they are deemed to be of value</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Vast quantities of born-digital research data are now being produced in a wide variety of forms and at a rapid rate in universities, creating the so-called “volume”, “variety” and “velocity” challenges of data [1], [2]. </a:t>
            </a:r>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Dark data </a:t>
            </a:r>
            <a:r>
              <a:rPr lang="en-US" sz="1200" dirty="0" smtClean="0"/>
              <a:t>is information or results from research that has never been published or made available to the rest of the research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Poorly </a:t>
            </a:r>
            <a:r>
              <a:rPr lang="en-US" sz="1200" dirty="0" err="1" smtClean="0"/>
              <a:t>curated</a:t>
            </a:r>
            <a:r>
              <a:rPr lang="en-US" sz="1200" dirty="0" smtClean="0"/>
              <a:t>  -  </a:t>
            </a:r>
            <a:r>
              <a:rPr lang="en-US" sz="2200" dirty="0" smtClean="0"/>
              <a:t>lacks adequate documentation/metadata Sits on quickly aging devices</a:t>
            </a:r>
          </a:p>
          <a:p>
            <a:endParaRPr lang="en-US" sz="1200" dirty="0" smtClean="0"/>
          </a:p>
          <a:p>
            <a:r>
              <a:rPr lang="en-US" sz="1200" dirty="0" err="1" smtClean="0"/>
              <a:t>Heidorn</a:t>
            </a:r>
            <a:r>
              <a:rPr lang="en-US" sz="1200" dirty="0" smtClean="0"/>
              <a:t>, P. Brian(2018). Shedding light on the Dark Data in the Long tail of Science. Library Trends 57(2) Fall 2008   </a:t>
            </a:r>
          </a:p>
          <a:p>
            <a:r>
              <a:rPr lang="en-US" sz="1200" dirty="0" smtClean="0"/>
              <a:t> &amp;</a:t>
            </a:r>
          </a:p>
          <a:p>
            <a:r>
              <a:rPr lang="en-US" sz="1200" dirty="0" smtClean="0"/>
              <a:t>Ferguson, Adam R., et al. "Big data from small data: data-sharing in the 'long tail’ of neuroscience." Nature neuroscience 17.11 (2014): 1442.</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all data</a:t>
            </a:r>
            <a:r>
              <a:rPr lang="en-US" baseline="0" dirty="0" smtClean="0"/>
              <a:t> collected in research ends up in publications especially finer details </a:t>
            </a:r>
          </a:p>
          <a:p>
            <a:endParaRPr lang="en-US" dirty="0" smtClean="0"/>
          </a:p>
          <a:p>
            <a:r>
              <a:rPr lang="en-US" dirty="0" smtClean="0"/>
              <a:t>The major cause of the reduced data availability for older</a:t>
            </a:r>
            <a:r>
              <a:rPr lang="en-US" baseline="0" dirty="0" smtClean="0"/>
              <a:t> </a:t>
            </a:r>
            <a:r>
              <a:rPr lang="en-US" dirty="0" smtClean="0"/>
              <a:t>papers was the rapid increase in the proportion of data sets</a:t>
            </a:r>
            <a:r>
              <a:rPr lang="en-US" baseline="0" dirty="0" smtClean="0"/>
              <a:t> </a:t>
            </a:r>
            <a:r>
              <a:rPr lang="en-US" dirty="0" smtClean="0"/>
              <a:t>reported as either lost or on inaccessible storage media. For</a:t>
            </a:r>
            <a:r>
              <a:rPr lang="en-US" baseline="0" dirty="0" smtClean="0"/>
              <a:t> </a:t>
            </a:r>
            <a:r>
              <a:rPr lang="en-US" dirty="0" smtClean="0"/>
              <a:t>papers where authors reported the status of their data, the</a:t>
            </a:r>
            <a:r>
              <a:rPr lang="en-US" baseline="0" dirty="0" smtClean="0"/>
              <a:t> </a:t>
            </a:r>
            <a:r>
              <a:rPr lang="en-US" dirty="0" smtClean="0"/>
              <a:t>odds of the data being extant decreased by 17% per year (Figure</a:t>
            </a:r>
            <a:r>
              <a:rPr lang="en-US" baseline="0" dirty="0" smtClean="0"/>
              <a:t> </a:t>
            </a:r>
            <a:r>
              <a:rPr lang="en-US" dirty="0" smtClean="0"/>
              <a:t>1D). </a:t>
            </a:r>
          </a:p>
          <a:p>
            <a:endParaRPr lang="en-US" dirty="0" smtClean="0"/>
          </a:p>
          <a:p>
            <a:r>
              <a:rPr lang="en-US" dirty="0" smtClean="0"/>
              <a:t>Rate of loss increases after project results have been published or the study has been terminated</a:t>
            </a:r>
          </a:p>
          <a:p>
            <a:endParaRPr lang="en-US" dirty="0" smtClean="0"/>
          </a:p>
          <a:p>
            <a:r>
              <a:rPr lang="en-US" dirty="0" smtClean="0"/>
              <a:t>Specific details are usually lost firs</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CF97CAF-6EBE-574C-BEF5-0659198B9512}"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major cause of the reduced data availability for older</a:t>
            </a:r>
            <a:r>
              <a:rPr lang="en-US" baseline="0" dirty="0" smtClean="0"/>
              <a:t> </a:t>
            </a:r>
            <a:r>
              <a:rPr lang="en-US" dirty="0" smtClean="0"/>
              <a:t>papers was the rapid increase in the proportion of data sets</a:t>
            </a:r>
            <a:r>
              <a:rPr lang="en-US" baseline="0" dirty="0" smtClean="0"/>
              <a:t> </a:t>
            </a:r>
            <a:r>
              <a:rPr lang="en-US" dirty="0" smtClean="0"/>
              <a:t>reported as either lost or on inaccessible storage media. For</a:t>
            </a:r>
            <a:r>
              <a:rPr lang="en-US" baseline="0" dirty="0" smtClean="0"/>
              <a:t> </a:t>
            </a:r>
            <a:r>
              <a:rPr lang="en-US" dirty="0" smtClean="0"/>
              <a:t>papers where authors reported the status of their data, the</a:t>
            </a:r>
            <a:r>
              <a:rPr lang="en-US" baseline="0" dirty="0" smtClean="0"/>
              <a:t> </a:t>
            </a:r>
            <a:r>
              <a:rPr lang="en-US" dirty="0" smtClean="0"/>
              <a:t>odds of the data being extant decreased by 17% per year (Figure</a:t>
            </a:r>
            <a:r>
              <a:rPr lang="en-US" baseline="0" dirty="0" smtClean="0"/>
              <a:t> </a:t>
            </a:r>
            <a:r>
              <a:rPr lang="en-US" dirty="0" smtClean="0"/>
              <a:t>1D). </a:t>
            </a:r>
          </a:p>
          <a:p>
            <a:endParaRPr lang="en-US" dirty="0" smtClean="0"/>
          </a:p>
          <a:p>
            <a:r>
              <a:rPr lang="en-US" dirty="0" smtClean="0"/>
              <a:t>Vines et al., The Availability of Research Data Declines Rapidly with Article Age, Current Biology</a:t>
            </a:r>
          </a:p>
          <a:p>
            <a:r>
              <a:rPr lang="en-US" dirty="0" smtClean="0"/>
              <a:t>(2014), http://dx.doi.org/10.1016/j.cub.2013.11.014</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Increasingly a requirement by research funding bodies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research  funding and performing bodies are taking an increasing interest in what happens to research data”. They want credit to  assert  ownership,  want  to  know  about  impact  and  reuse,  and  are  interested  in  connecting  data  and  publications </a:t>
            </a:r>
          </a:p>
          <a:p>
            <a:endParaRPr lang="en-US" dirty="0"/>
          </a:p>
        </p:txBody>
      </p:sp>
      <p:sp>
        <p:nvSpPr>
          <p:cNvPr id="4" name="Slide Number Placeholder 3"/>
          <p:cNvSpPr>
            <a:spLocks noGrp="1"/>
          </p:cNvSpPr>
          <p:nvPr>
            <p:ph type="sldNum" sz="quarter" idx="10"/>
          </p:nvPr>
        </p:nvSpPr>
        <p:spPr/>
        <p:txBody>
          <a:bodyPr/>
          <a:lstStyle/>
          <a:p>
            <a:fld id="{1CF97CAF-6EBE-574C-BEF5-0659198B9512}"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FACC58-EF32-E04A-8E4A-CAABD67CB291}"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ACC58-EF32-E04A-8E4A-CAABD67CB291}"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ACC58-EF32-E04A-8E4A-CAABD67CB291}"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ACC58-EF32-E04A-8E4A-CAABD67CB291}"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FACC58-EF32-E04A-8E4A-CAABD67CB291}"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FACC58-EF32-E04A-8E4A-CAABD67CB291}"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FACC58-EF32-E04A-8E4A-CAABD67CB291}" type="datetimeFigureOut">
              <a:rPr lang="en-US" smtClean="0"/>
              <a:pPr/>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FACC58-EF32-E04A-8E4A-CAABD67CB291}" type="datetimeFigureOut">
              <a:rPr lang="en-US" smtClean="0"/>
              <a:pPr/>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ACC58-EF32-E04A-8E4A-CAABD67CB291}" type="datetimeFigureOut">
              <a:rPr lang="en-US" smtClean="0"/>
              <a:pPr/>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ACC58-EF32-E04A-8E4A-CAABD67CB291}"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ACC58-EF32-E04A-8E4A-CAABD67CB291}"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925A5-D07B-3D45-8DD3-3757AB5636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ACC58-EF32-E04A-8E4A-CAABD67CB291}" type="datetimeFigureOut">
              <a:rPr lang="en-US" smtClean="0"/>
              <a:pPr/>
              <a:t>6/26/19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925A5-D07B-3D45-8DD3-3757AB5636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3.png"/><Relationship Id="rId8" Type="http://schemas.openxmlformats.org/officeDocument/2006/relationships/image" Target="../media/image2.png"/><Relationship Id="rId9"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3.png"/><Relationship Id="rId9" Type="http://schemas.openxmlformats.org/officeDocument/2006/relationships/image" Target="../media/image2.png"/><Relationship Id="rId10"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Research Data Curation &amp; Preservation</a:t>
            </a:r>
            <a:endParaRPr lang="en-US" dirty="0"/>
          </a:p>
        </p:txBody>
      </p:sp>
      <p:sp>
        <p:nvSpPr>
          <p:cNvPr id="3" name="Subtitle 2"/>
          <p:cNvSpPr>
            <a:spLocks noGrp="1"/>
          </p:cNvSpPr>
          <p:nvPr>
            <p:ph type="subTitle" idx="1"/>
          </p:nvPr>
        </p:nvSpPr>
        <p:spPr>
          <a:xfrm>
            <a:off x="1371600" y="4443412"/>
            <a:ext cx="6400800" cy="811213"/>
          </a:xfrm>
        </p:spPr>
        <p:txBody>
          <a:bodyPr/>
          <a:lstStyle/>
          <a:p>
            <a:r>
              <a:rPr lang="en-US" dirty="0" smtClean="0"/>
              <a:t>Lillian Mwango</a:t>
            </a:r>
            <a:endParaRPr lang="en-US" dirty="0"/>
          </a:p>
        </p:txBody>
      </p:sp>
      <p:pic>
        <p:nvPicPr>
          <p:cNvPr id="4" name="Picture 3"/>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334124" y="6061178"/>
            <a:ext cx="2809875" cy="497929"/>
          </a:xfrm>
          <a:prstGeom prst="rect">
            <a:avLst/>
          </a:prstGeom>
        </p:spPr>
      </p:pic>
      <p:sp>
        <p:nvSpPr>
          <p:cNvPr id="5" name="Rectangle 4"/>
          <p:cNvSpPr/>
          <p:nvPr/>
        </p:nvSpPr>
        <p:spPr>
          <a:xfrm>
            <a:off x="0" y="0"/>
            <a:ext cx="255639" cy="2399071"/>
          </a:xfrm>
          <a:prstGeom prst="rect">
            <a:avLst/>
          </a:prstGeom>
          <a:solidFill>
            <a:srgbClr val="00A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4766430"/>
            <a:ext cx="255639" cy="2091569"/>
          </a:xfrm>
          <a:prstGeom prst="rect">
            <a:avLst/>
          </a:prstGeom>
          <a:solidFill>
            <a:srgbClr val="00A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99071"/>
            <a:ext cx="255639" cy="2367359"/>
          </a:xfrm>
          <a:prstGeom prst="rect">
            <a:avLst/>
          </a:prstGeom>
          <a:solidFill>
            <a:srgbClr val="716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6200000">
            <a:off x="4676961" y="1171760"/>
            <a:ext cx="45720" cy="8888360"/>
          </a:xfrm>
          <a:prstGeom prst="rect">
            <a:avLst/>
          </a:prstGeom>
          <a:solidFill>
            <a:srgbClr val="716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255639" y="5905825"/>
            <a:ext cx="1681111" cy="808636"/>
          </a:xfrm>
          <a:prstGeom prst="rect">
            <a:avLst/>
          </a:prstGeom>
        </p:spPr>
      </p:pic>
      <p:pic>
        <p:nvPicPr>
          <p:cNvPr id="10"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821386" y="5910663"/>
            <a:ext cx="1501525" cy="803798"/>
          </a:xfrm>
          <a:prstGeom prst="rect">
            <a:avLst/>
          </a:prstGeom>
        </p:spPr>
      </p:pic>
      <p:grpSp>
        <p:nvGrpSpPr>
          <p:cNvPr id="14" name="Group 18"/>
          <p:cNvGrpSpPr/>
          <p:nvPr/>
        </p:nvGrpSpPr>
        <p:grpSpPr>
          <a:xfrm>
            <a:off x="255641" y="0"/>
            <a:ext cx="8888358" cy="894593"/>
            <a:chOff x="255641" y="0"/>
            <a:chExt cx="8888358" cy="894593"/>
          </a:xfrm>
        </p:grpSpPr>
        <p:grpSp>
          <p:nvGrpSpPr>
            <p:cNvPr id="15"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7" name="Straight Connector 1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p>
        </p:txBody>
      </p:sp>
      <p:sp>
        <p:nvSpPr>
          <p:cNvPr id="3" name="Content Placeholder 2"/>
          <p:cNvSpPr>
            <a:spLocks noGrp="1"/>
          </p:cNvSpPr>
          <p:nvPr>
            <p:ph idx="1"/>
          </p:nvPr>
        </p:nvSpPr>
        <p:spPr/>
        <p:txBody>
          <a:bodyPr/>
          <a:lstStyle/>
          <a:p>
            <a:r>
              <a:rPr lang="en-US" dirty="0" smtClean="0"/>
              <a:t>Volume of data being generated is overwhelming the capacity of institutions to manage it and researchers to re-use it</a:t>
            </a:r>
            <a:endParaRPr lang="en-US" dirty="0"/>
          </a:p>
        </p:txBody>
      </p:sp>
      <p:pic>
        <p:nvPicPr>
          <p:cNvPr id="45058" name="Picture 2"/>
          <p:cNvPicPr>
            <a:picLocks noChangeAspect="1" noChangeArrowheads="1"/>
          </p:cNvPicPr>
          <p:nvPr/>
        </p:nvPicPr>
        <p:blipFill>
          <a:blip r:embed="rId3"/>
          <a:srcRect/>
          <a:stretch>
            <a:fillRect/>
          </a:stretch>
        </p:blipFill>
        <p:spPr bwMode="auto">
          <a:xfrm>
            <a:off x="2036660" y="3488956"/>
            <a:ext cx="4812994" cy="2825376"/>
          </a:xfrm>
          <a:prstGeom prst="rect">
            <a:avLst/>
          </a:prstGeom>
          <a:noFill/>
          <a:ln w="9525">
            <a:noFill/>
            <a:miter lim="800000"/>
            <a:headEnd/>
            <a:tailEnd/>
          </a:ln>
          <a:effectLst/>
        </p:spPr>
      </p:pic>
      <p:grpSp>
        <p:nvGrpSpPr>
          <p:cNvPr id="4" name="Group 4"/>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8"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0" name="Picture 9"/>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7" name="Straight Connector 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4721"/>
            <a:ext cx="8229600" cy="1143000"/>
          </a:xfrm>
        </p:spPr>
        <p:txBody>
          <a:bodyPr>
            <a:normAutofit fontScale="90000"/>
          </a:bodyPr>
          <a:lstStyle/>
          <a:p>
            <a:r>
              <a:rPr lang="en-US" dirty="0" smtClean="0"/>
              <a:t>Dark data is hard to find and inaccessible</a:t>
            </a:r>
            <a:endParaRPr lang="en-US" dirty="0"/>
          </a:p>
        </p:txBody>
      </p:sp>
      <p:pic>
        <p:nvPicPr>
          <p:cNvPr id="4" name="Content Placeholder 3" descr="nn.3838-F1.jpg"/>
          <p:cNvPicPr>
            <a:picLocks noGrp="1" noChangeAspect="1"/>
          </p:cNvPicPr>
          <p:nvPr>
            <p:ph idx="1"/>
          </p:nvPr>
        </p:nvPicPr>
        <p:blipFill>
          <a:blip r:embed="rId3"/>
          <a:srcRect t="-19184" b="-19184"/>
          <a:stretch>
            <a:fillRect/>
          </a:stretch>
        </p:blipFill>
        <p:spPr>
          <a:xfrm>
            <a:off x="0" y="3365988"/>
            <a:ext cx="5085636" cy="3492012"/>
          </a:xfrm>
        </p:spPr>
      </p:pic>
      <p:sp>
        <p:nvSpPr>
          <p:cNvPr id="5" name="TextBox 4"/>
          <p:cNvSpPr txBox="1"/>
          <p:nvPr/>
        </p:nvSpPr>
        <p:spPr>
          <a:xfrm>
            <a:off x="457200" y="2025814"/>
            <a:ext cx="8556409" cy="1077218"/>
          </a:xfrm>
          <a:prstGeom prst="rect">
            <a:avLst/>
          </a:prstGeom>
          <a:noFill/>
        </p:spPr>
        <p:txBody>
          <a:bodyPr wrap="square" rtlCol="0">
            <a:spAutoFit/>
          </a:bodyPr>
          <a:lstStyle/>
          <a:p>
            <a:r>
              <a:rPr lang="en-US" sz="3200" b="1" dirty="0" smtClean="0"/>
              <a:t>Dark data   ≠   </a:t>
            </a:r>
            <a:r>
              <a:rPr lang="en-US" sz="3200" b="1" dirty="0" smtClean="0">
                <a:solidFill>
                  <a:srgbClr val="008000"/>
                </a:solidFill>
              </a:rPr>
              <a:t>published or made available</a:t>
            </a:r>
            <a:endParaRPr lang="en-US" sz="3200" dirty="0" smtClean="0"/>
          </a:p>
          <a:p>
            <a:endParaRPr lang="en-US" sz="3200" dirty="0"/>
          </a:p>
        </p:txBody>
      </p:sp>
      <p:sp>
        <p:nvSpPr>
          <p:cNvPr id="6" name="TextBox 5"/>
          <p:cNvSpPr txBox="1"/>
          <p:nvPr/>
        </p:nvSpPr>
        <p:spPr>
          <a:xfrm>
            <a:off x="2749420" y="3175320"/>
            <a:ext cx="5937380" cy="1569660"/>
          </a:xfrm>
          <a:prstGeom prst="rect">
            <a:avLst/>
          </a:prstGeom>
          <a:solidFill>
            <a:schemeClr val="bg1">
              <a:lumMod val="75000"/>
            </a:schemeClr>
          </a:solidFill>
          <a:effectLst>
            <a:outerShdw blurRad="50800" dist="38100" dir="2700000" algn="tl" rotWithShape="0">
              <a:srgbClr val="000000">
                <a:alpha val="43000"/>
              </a:srgbClr>
            </a:outerShdw>
          </a:effectLst>
        </p:spPr>
        <p:txBody>
          <a:bodyPr wrap="square" rtlCol="0">
            <a:spAutoFit/>
          </a:bodyPr>
          <a:lstStyle/>
          <a:p>
            <a:pPr>
              <a:spcAft>
                <a:spcPts val="1800"/>
              </a:spcAft>
              <a:buFont typeface="Wingdings" charset="2"/>
              <a:buChar char="§"/>
            </a:pPr>
            <a:r>
              <a:rPr lang="en-US" sz="2200" dirty="0" smtClean="0"/>
              <a:t>Less well planned</a:t>
            </a:r>
          </a:p>
          <a:p>
            <a:pPr>
              <a:spcAft>
                <a:spcPts val="1800"/>
              </a:spcAft>
              <a:buFont typeface="Wingdings" charset="2"/>
              <a:buChar char="§"/>
            </a:pPr>
            <a:r>
              <a:rPr lang="en-US" sz="2200" dirty="0" smtClean="0"/>
              <a:t>Poorly </a:t>
            </a:r>
            <a:r>
              <a:rPr lang="en-US" sz="2200" dirty="0" err="1" smtClean="0"/>
              <a:t>curated</a:t>
            </a:r>
            <a:r>
              <a:rPr lang="en-US" sz="2200" dirty="0" smtClean="0"/>
              <a:t> </a:t>
            </a:r>
          </a:p>
          <a:p>
            <a:pPr>
              <a:spcAft>
                <a:spcPts val="1800"/>
              </a:spcAft>
              <a:buFont typeface="Wingdings" charset="2"/>
              <a:buChar char="§"/>
            </a:pPr>
            <a:r>
              <a:rPr lang="en-US" sz="2200" dirty="0" smtClean="0"/>
              <a:t>Less visible/inaccessible to other scientist</a:t>
            </a:r>
          </a:p>
        </p:txBody>
      </p:sp>
      <p:sp>
        <p:nvSpPr>
          <p:cNvPr id="7" name="TextBox 6"/>
          <p:cNvSpPr txBox="1"/>
          <p:nvPr/>
        </p:nvSpPr>
        <p:spPr>
          <a:xfrm>
            <a:off x="5633757" y="6073170"/>
            <a:ext cx="3379852" cy="738664"/>
          </a:xfrm>
          <a:prstGeom prst="rect">
            <a:avLst/>
          </a:prstGeom>
          <a:noFill/>
        </p:spPr>
        <p:txBody>
          <a:bodyPr wrap="square" rtlCol="0">
            <a:spAutoFit/>
          </a:bodyPr>
          <a:lstStyle/>
          <a:p>
            <a:r>
              <a:rPr lang="en-US" sz="1050" dirty="0" err="1" smtClean="0"/>
              <a:t>Heidorn</a:t>
            </a:r>
            <a:r>
              <a:rPr lang="en-US" sz="1050" dirty="0" smtClean="0"/>
              <a:t>, P. Brian(2018).   &amp;</a:t>
            </a:r>
          </a:p>
          <a:p>
            <a:r>
              <a:rPr lang="en-US" sz="1050" dirty="0" smtClean="0"/>
              <a:t>Ferguson, Adam R., et al. (2014).</a:t>
            </a:r>
          </a:p>
          <a:p>
            <a:endParaRPr lang="en-US" sz="1050" dirty="0" smtClean="0"/>
          </a:p>
          <a:p>
            <a:endParaRPr lang="en-US" sz="1050" dirty="0"/>
          </a:p>
        </p:txBody>
      </p:sp>
      <p:grpSp>
        <p:nvGrpSpPr>
          <p:cNvPr id="3" name="Group 7"/>
          <p:cNvGrpSpPr/>
          <p:nvPr/>
        </p:nvGrpSpPr>
        <p:grpSpPr>
          <a:xfrm>
            <a:off x="255641" y="1"/>
            <a:ext cx="8888358" cy="552282"/>
            <a:chOff x="255641" y="0"/>
            <a:chExt cx="8888358" cy="894593"/>
          </a:xfrm>
        </p:grpSpPr>
        <p:grpSp>
          <p:nvGrpSpPr>
            <p:cNvPr id="8"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0" name="Straight Connector 9"/>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Entropy</a:t>
            </a:r>
            <a:endParaRPr lang="en-US" dirty="0"/>
          </a:p>
        </p:txBody>
      </p:sp>
      <p:sp>
        <p:nvSpPr>
          <p:cNvPr id="7" name="Rectangle 6"/>
          <p:cNvSpPr/>
          <p:nvPr/>
        </p:nvSpPr>
        <p:spPr>
          <a:xfrm>
            <a:off x="1191561" y="6019112"/>
            <a:ext cx="2351926" cy="246221"/>
          </a:xfrm>
          <a:prstGeom prst="rect">
            <a:avLst/>
          </a:prstGeom>
        </p:spPr>
        <p:txBody>
          <a:bodyPr wrap="none">
            <a:spAutoFit/>
          </a:bodyPr>
          <a:lstStyle/>
          <a:p>
            <a:r>
              <a:rPr lang="en-US" sz="1000" dirty="0" smtClean="0"/>
              <a:t>(Michener et al. 1997; Michener 2007)</a:t>
            </a:r>
            <a:endParaRPr lang="en-US" sz="1000" dirty="0"/>
          </a:p>
        </p:txBody>
      </p:sp>
      <p:pic>
        <p:nvPicPr>
          <p:cNvPr id="6" name="Content Placeholder 7" descr="Screen Shot 2019-06-10 at 17.37.46.png"/>
          <p:cNvPicPr>
            <a:picLocks noGrp="1" noChangeAspect="1"/>
          </p:cNvPicPr>
          <p:nvPr>
            <p:ph idx="1"/>
          </p:nvPr>
        </p:nvPicPr>
        <p:blipFill>
          <a:blip r:embed="rId3"/>
          <a:srcRect l="-18606" r="-18606"/>
          <a:stretch>
            <a:fillRect/>
          </a:stretch>
        </p:blipFill>
        <p:spPr>
          <a:xfrm>
            <a:off x="-968857" y="1600201"/>
            <a:ext cx="7314545" cy="4022718"/>
          </a:xfrm>
        </p:spPr>
      </p:pic>
      <p:sp>
        <p:nvSpPr>
          <p:cNvPr id="9" name="TextBox 8"/>
          <p:cNvSpPr txBox="1"/>
          <p:nvPr/>
        </p:nvSpPr>
        <p:spPr>
          <a:xfrm>
            <a:off x="5462280" y="1417638"/>
            <a:ext cx="3681720" cy="4632037"/>
          </a:xfrm>
          <a:prstGeom prst="rect">
            <a:avLst/>
          </a:prstGeom>
          <a:solidFill>
            <a:schemeClr val="bg1">
              <a:lumMod val="75000"/>
            </a:schemeClr>
          </a:solidFill>
          <a:effectLst>
            <a:outerShdw blurRad="50800" dist="38100" dir="2700000" algn="tl" rotWithShape="0">
              <a:srgbClr val="000000">
                <a:alpha val="43000"/>
              </a:srgbClr>
            </a:outerShdw>
          </a:effectLst>
        </p:spPr>
        <p:txBody>
          <a:bodyPr wrap="square" rtlCol="0">
            <a:spAutoFit/>
          </a:bodyPr>
          <a:lstStyle/>
          <a:p>
            <a:pPr>
              <a:spcAft>
                <a:spcPts val="1800"/>
              </a:spcAft>
            </a:pPr>
            <a:r>
              <a:rPr lang="en-US" sz="2000" b="1" dirty="0" smtClean="0"/>
              <a:t>Data lost through:</a:t>
            </a:r>
            <a:endParaRPr lang="en-US" sz="2000" dirty="0" smtClean="0"/>
          </a:p>
          <a:p>
            <a:pPr>
              <a:spcAft>
                <a:spcPts val="1800"/>
              </a:spcAft>
              <a:buFont typeface="Wingdings" charset="2"/>
              <a:buChar char="§"/>
            </a:pPr>
            <a:r>
              <a:rPr lang="en-US" sz="2000" dirty="0" smtClean="0"/>
              <a:t>Degradation of raw data or metadata</a:t>
            </a:r>
          </a:p>
          <a:p>
            <a:pPr>
              <a:spcAft>
                <a:spcPts val="1800"/>
              </a:spcAft>
              <a:buFont typeface="Wingdings" charset="2"/>
              <a:buChar char="§"/>
            </a:pPr>
            <a:r>
              <a:rPr lang="en-US" sz="2000" dirty="0" smtClean="0"/>
              <a:t>Deterioration/Obsolescence/damage of storage media or analytical equipment</a:t>
            </a:r>
          </a:p>
          <a:p>
            <a:pPr>
              <a:spcAft>
                <a:spcPts val="1800"/>
              </a:spcAft>
              <a:buFont typeface="Wingdings" charset="2"/>
              <a:buChar char="§"/>
            </a:pPr>
            <a:r>
              <a:rPr lang="en-US" sz="2000" dirty="0" smtClean="0"/>
              <a:t>Discrete events: career changes, retirement, death</a:t>
            </a:r>
          </a:p>
          <a:p>
            <a:pPr>
              <a:spcAft>
                <a:spcPts val="1800"/>
              </a:spcAft>
              <a:buFont typeface="Wingdings" charset="2"/>
              <a:buChar char="§"/>
            </a:pPr>
            <a:r>
              <a:rPr lang="en-US" sz="2000" dirty="0" smtClean="0"/>
              <a:t>Neglect or loss of data forms &amp; notes</a:t>
            </a:r>
          </a:p>
          <a:p>
            <a:pPr>
              <a:spcAft>
                <a:spcPts val="1800"/>
              </a:spcAft>
              <a:buFont typeface="Wingdings" charset="2"/>
              <a:buChar char="§"/>
            </a:pPr>
            <a:r>
              <a:rPr lang="en-US" sz="2000" dirty="0" smtClean="0"/>
              <a:t>Researchers memory attrition</a:t>
            </a:r>
            <a:endParaRPr lang="en-US" sz="2000" dirty="0"/>
          </a:p>
        </p:txBody>
      </p:sp>
      <p:grpSp>
        <p:nvGrpSpPr>
          <p:cNvPr id="3" name="Group 7"/>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4721"/>
            <a:ext cx="8229600" cy="1143000"/>
          </a:xfrm>
        </p:spPr>
        <p:txBody>
          <a:bodyPr anchor="t">
            <a:noAutofit/>
          </a:bodyPr>
          <a:lstStyle/>
          <a:p>
            <a:pPr algn="l"/>
            <a:r>
              <a:rPr lang="en-US" sz="3600" dirty="0" smtClean="0"/>
              <a:t>Availability of Research Data </a:t>
            </a:r>
            <a:r>
              <a:rPr lang="en-US" sz="3600" dirty="0" err="1" smtClean="0"/>
              <a:t>vs</a:t>
            </a:r>
            <a:r>
              <a:rPr lang="en-US" sz="3600" dirty="0" smtClean="0"/>
              <a:t> Article Age</a:t>
            </a:r>
            <a:br>
              <a:rPr lang="en-US" sz="3600" dirty="0" smtClean="0"/>
            </a:br>
            <a:endParaRPr lang="en-US" sz="3600" dirty="0"/>
          </a:p>
        </p:txBody>
      </p:sp>
      <p:sp>
        <p:nvSpPr>
          <p:cNvPr id="4" name="Rectangle 3"/>
          <p:cNvSpPr/>
          <p:nvPr/>
        </p:nvSpPr>
        <p:spPr>
          <a:xfrm>
            <a:off x="277283" y="6350000"/>
            <a:ext cx="8538633" cy="246221"/>
          </a:xfrm>
          <a:prstGeom prst="rect">
            <a:avLst/>
          </a:prstGeom>
        </p:spPr>
        <p:txBody>
          <a:bodyPr wrap="square">
            <a:spAutoFit/>
          </a:bodyPr>
          <a:lstStyle/>
          <a:p>
            <a:r>
              <a:rPr lang="en-US" sz="1000" dirty="0" smtClean="0"/>
              <a:t>Vines et al., Current Biology(2014), http://dx.doi.org/10.1016/j.cub.2013.11.014</a:t>
            </a:r>
            <a:endParaRPr lang="en-US" sz="1000" dirty="0"/>
          </a:p>
        </p:txBody>
      </p:sp>
      <p:pic>
        <p:nvPicPr>
          <p:cNvPr id="9" name="Picture 8" descr="Screen Shot 2019-06-08 at 15.33.16.png"/>
          <p:cNvPicPr>
            <a:picLocks noChangeAspect="1"/>
          </p:cNvPicPr>
          <p:nvPr/>
        </p:nvPicPr>
        <p:blipFill>
          <a:blip r:embed="rId3"/>
          <a:stretch>
            <a:fillRect/>
          </a:stretch>
        </p:blipFill>
        <p:spPr>
          <a:xfrm>
            <a:off x="0" y="2180167"/>
            <a:ext cx="5201121" cy="3420460"/>
          </a:xfrm>
          <a:prstGeom prst="rect">
            <a:avLst/>
          </a:prstGeom>
        </p:spPr>
      </p:pic>
      <p:sp>
        <p:nvSpPr>
          <p:cNvPr id="6" name="TextBox 5"/>
          <p:cNvSpPr txBox="1"/>
          <p:nvPr/>
        </p:nvSpPr>
        <p:spPr>
          <a:xfrm>
            <a:off x="5065296" y="4005318"/>
            <a:ext cx="3757328" cy="2246769"/>
          </a:xfrm>
          <a:prstGeom prst="rect">
            <a:avLst/>
          </a:prstGeom>
          <a:solidFill>
            <a:schemeClr val="bg1">
              <a:lumMod val="75000"/>
            </a:schemeClr>
          </a:solidFill>
          <a:effectLst>
            <a:outerShdw blurRad="50800" dist="38100" dir="2700000" algn="tl" rotWithShape="0">
              <a:srgbClr val="000000">
                <a:alpha val="43000"/>
              </a:srgbClr>
            </a:outerShdw>
          </a:effectLst>
        </p:spPr>
        <p:txBody>
          <a:bodyPr wrap="square" rtlCol="0">
            <a:spAutoFit/>
          </a:bodyPr>
          <a:lstStyle/>
          <a:p>
            <a:r>
              <a:rPr lang="en-US" sz="2400" dirty="0" smtClean="0"/>
              <a:t>Data reported as either:</a:t>
            </a:r>
          </a:p>
          <a:p>
            <a:pPr>
              <a:spcAft>
                <a:spcPts val="1200"/>
              </a:spcAft>
              <a:buFont typeface="Wingdings" charset="2"/>
              <a:buChar char="§"/>
            </a:pPr>
            <a:r>
              <a:rPr lang="en-US" sz="2400" dirty="0" smtClean="0"/>
              <a:t>lost or </a:t>
            </a:r>
          </a:p>
          <a:p>
            <a:pPr>
              <a:spcAft>
                <a:spcPts val="1200"/>
              </a:spcAft>
              <a:buFont typeface="Wingdings" charset="2"/>
              <a:buChar char="§"/>
            </a:pPr>
            <a:r>
              <a:rPr lang="en-US" sz="2400" dirty="0" smtClean="0"/>
              <a:t>on inaccessible storage media</a:t>
            </a:r>
          </a:p>
          <a:p>
            <a:endParaRPr lang="en-US" sz="2400" dirty="0"/>
          </a:p>
        </p:txBody>
      </p:sp>
      <p:sp>
        <p:nvSpPr>
          <p:cNvPr id="7" name="TextBox 6"/>
          <p:cNvSpPr txBox="1"/>
          <p:nvPr/>
        </p:nvSpPr>
        <p:spPr>
          <a:xfrm>
            <a:off x="4886923" y="1417638"/>
            <a:ext cx="3935701" cy="2246769"/>
          </a:xfrm>
          <a:prstGeom prst="rect">
            <a:avLst/>
          </a:prstGeom>
          <a:noFill/>
        </p:spPr>
        <p:txBody>
          <a:bodyPr wrap="square" rtlCol="0">
            <a:spAutoFit/>
          </a:bodyPr>
          <a:lstStyle/>
          <a:p>
            <a:r>
              <a:rPr lang="en-US" sz="4800" b="1" dirty="0" smtClean="0">
                <a:solidFill>
                  <a:srgbClr val="008000"/>
                </a:solidFill>
              </a:rPr>
              <a:t>80</a:t>
            </a:r>
            <a:r>
              <a:rPr lang="en-US" sz="4800" dirty="0" smtClean="0">
                <a:solidFill>
                  <a:srgbClr val="008000"/>
                </a:solidFill>
              </a:rPr>
              <a:t>% </a:t>
            </a:r>
            <a:r>
              <a:rPr lang="en-US" sz="2400" dirty="0" smtClean="0"/>
              <a:t>data </a:t>
            </a:r>
            <a:r>
              <a:rPr lang="en-US" sz="4400" b="1" dirty="0" smtClean="0">
                <a:solidFill>
                  <a:srgbClr val="FF0000"/>
                </a:solidFill>
              </a:rPr>
              <a:t>unavailable </a:t>
            </a:r>
            <a:r>
              <a:rPr lang="en-US" sz="2400" dirty="0" smtClean="0"/>
              <a:t>after </a:t>
            </a:r>
            <a:r>
              <a:rPr lang="en-US" sz="4800" b="1" dirty="0" smtClean="0"/>
              <a:t>20 years</a:t>
            </a:r>
            <a:endParaRPr lang="en-US" sz="4800" b="1" dirty="0"/>
          </a:p>
        </p:txBody>
      </p:sp>
      <p:grpSp>
        <p:nvGrpSpPr>
          <p:cNvPr id="3" name="Group 7"/>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Content Placeholder 10" descr="Screen Shot 2019-06-20 at 11.22.44.png"/>
          <p:cNvPicPr>
            <a:picLocks noGrp="1" noChangeAspect="1"/>
          </p:cNvPicPr>
          <p:nvPr>
            <p:ph idx="1"/>
          </p:nvPr>
        </p:nvPicPr>
        <p:blipFill>
          <a:blip r:embed="rId2"/>
          <a:srcRect l="-8205" r="-8205"/>
          <a:stretch>
            <a:fillRect/>
          </a:stretch>
        </p:blipFill>
        <p:spPr>
          <a:xfrm>
            <a:off x="347025" y="1677721"/>
            <a:ext cx="8339775" cy="4586554"/>
          </a:xfrm>
        </p:spPr>
      </p:pic>
      <p:grpSp>
        <p:nvGrpSpPr>
          <p:cNvPr id="2" name="Group 3"/>
          <p:cNvGrpSpPr/>
          <p:nvPr/>
        </p:nvGrpSpPr>
        <p:grpSpPr>
          <a:xfrm>
            <a:off x="255641" y="1"/>
            <a:ext cx="8888358" cy="552282"/>
            <a:chOff x="255641" y="0"/>
            <a:chExt cx="8888358" cy="894593"/>
          </a:xfrm>
        </p:grpSpPr>
        <p:grpSp>
          <p:nvGrpSpPr>
            <p:cNvPr id="3"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p:ph type="title"/>
          </p:nvPr>
        </p:nvSpPr>
        <p:spPr>
          <a:xfrm>
            <a:off x="457200" y="534721"/>
            <a:ext cx="8229600" cy="1143000"/>
          </a:xfrm>
        </p:spPr>
        <p:txBody>
          <a:bodyPr anchor="t">
            <a:noAutofit/>
          </a:bodyPr>
          <a:lstStyle/>
          <a:p>
            <a:r>
              <a:rPr lang="en-US" sz="3600" dirty="0" smtClean="0"/>
              <a:t>Research validation</a:t>
            </a:r>
            <a:endParaRPr lang="en-US" sz="3600" dirty="0"/>
          </a:p>
        </p:txBody>
      </p:sp>
      <p:pic>
        <p:nvPicPr>
          <p:cNvPr id="12" name="Picture 11" descr="Screen Shot 2019-06-20 at 11.27.45.png"/>
          <p:cNvPicPr>
            <a:picLocks noChangeAspect="1"/>
          </p:cNvPicPr>
          <p:nvPr/>
        </p:nvPicPr>
        <p:blipFill>
          <a:blip r:embed="rId6"/>
          <a:stretch>
            <a:fillRect/>
          </a:stretch>
        </p:blipFill>
        <p:spPr>
          <a:xfrm>
            <a:off x="688526" y="1316220"/>
            <a:ext cx="2218582" cy="59603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Screen Shot 2019-06-12 at 10.35.06.png"/>
          <p:cNvPicPr>
            <a:picLocks noChangeAspect="1"/>
          </p:cNvPicPr>
          <p:nvPr/>
        </p:nvPicPr>
        <p:blipFill>
          <a:blip r:embed="rId2"/>
          <a:stretch>
            <a:fillRect/>
          </a:stretch>
        </p:blipFill>
        <p:spPr>
          <a:xfrm>
            <a:off x="248488" y="780274"/>
            <a:ext cx="8669457" cy="1299392"/>
          </a:xfrm>
          <a:prstGeom prst="rect">
            <a:avLst/>
          </a:prstGeom>
        </p:spPr>
      </p:pic>
      <p:pic>
        <p:nvPicPr>
          <p:cNvPr id="6" name="Picture 5" descr="Screen Shot 2019-06-12 at 10.37.23.png"/>
          <p:cNvPicPr>
            <a:picLocks noChangeAspect="1"/>
          </p:cNvPicPr>
          <p:nvPr/>
        </p:nvPicPr>
        <p:blipFill>
          <a:blip r:embed="rId3"/>
          <a:stretch>
            <a:fillRect/>
          </a:stretch>
        </p:blipFill>
        <p:spPr>
          <a:xfrm>
            <a:off x="360564" y="2126081"/>
            <a:ext cx="8460745" cy="4216797"/>
          </a:xfrm>
          <a:prstGeom prst="rect">
            <a:avLst/>
          </a:prstGeom>
        </p:spPr>
      </p:pic>
      <p:sp>
        <p:nvSpPr>
          <p:cNvPr id="7" name="TextBox 6"/>
          <p:cNvSpPr txBox="1"/>
          <p:nvPr/>
        </p:nvSpPr>
        <p:spPr>
          <a:xfrm>
            <a:off x="248487" y="6488668"/>
            <a:ext cx="5080191" cy="246221"/>
          </a:xfrm>
          <a:prstGeom prst="rect">
            <a:avLst/>
          </a:prstGeom>
          <a:noFill/>
        </p:spPr>
        <p:txBody>
          <a:bodyPr wrap="square" rtlCol="0">
            <a:spAutoFit/>
          </a:bodyPr>
          <a:lstStyle/>
          <a:p>
            <a:r>
              <a:rPr lang="en-US" sz="1000" dirty="0" smtClean="0"/>
              <a:t>https://www.sciencemag.org/careers/2014/04/chasing-down-data-you-need</a:t>
            </a:r>
            <a:endParaRPr lang="en-US" sz="1000" dirty="0"/>
          </a:p>
        </p:txBody>
      </p:sp>
      <p:grpSp>
        <p:nvGrpSpPr>
          <p:cNvPr id="2" name="Group 8"/>
          <p:cNvGrpSpPr/>
          <p:nvPr/>
        </p:nvGrpSpPr>
        <p:grpSpPr>
          <a:xfrm>
            <a:off x="255641" y="1"/>
            <a:ext cx="8888358" cy="552282"/>
            <a:chOff x="255641" y="0"/>
            <a:chExt cx="8888358" cy="894593"/>
          </a:xfrm>
        </p:grpSpPr>
        <p:grpSp>
          <p:nvGrpSpPr>
            <p:cNvPr id="3"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Funder Requirements</a:t>
            </a:r>
            <a:endParaRPr lang="en-US" dirty="0"/>
          </a:p>
        </p:txBody>
      </p:sp>
      <p:sp>
        <p:nvSpPr>
          <p:cNvPr id="3" name="Content Placeholder 2"/>
          <p:cNvSpPr>
            <a:spLocks noGrp="1"/>
          </p:cNvSpPr>
          <p:nvPr>
            <p:ph idx="1"/>
          </p:nvPr>
        </p:nvSpPr>
        <p:spPr/>
        <p:txBody>
          <a:bodyPr/>
          <a:lstStyle/>
          <a:p>
            <a:pPr lvl="1">
              <a:buNone/>
            </a:pPr>
            <a:endParaRPr lang="en-US" dirty="0"/>
          </a:p>
        </p:txBody>
      </p:sp>
      <p:pic>
        <p:nvPicPr>
          <p:cNvPr id="5" name="Picture 4" descr="Screen Shot 2019-06-11 at 13.43.47.png"/>
          <p:cNvPicPr>
            <a:picLocks noChangeAspect="1"/>
          </p:cNvPicPr>
          <p:nvPr/>
        </p:nvPicPr>
        <p:blipFill>
          <a:blip r:embed="rId3"/>
          <a:stretch>
            <a:fillRect/>
          </a:stretch>
        </p:blipFill>
        <p:spPr>
          <a:xfrm>
            <a:off x="668860" y="1417638"/>
            <a:ext cx="7836635" cy="4840755"/>
          </a:xfrm>
          <a:prstGeom prst="rect">
            <a:avLst/>
          </a:prstGeom>
        </p:spPr>
      </p:pic>
      <p:sp>
        <p:nvSpPr>
          <p:cNvPr id="6" name="Rectangle 5"/>
          <p:cNvSpPr/>
          <p:nvPr/>
        </p:nvSpPr>
        <p:spPr>
          <a:xfrm>
            <a:off x="668860" y="3270250"/>
            <a:ext cx="7836635" cy="359833"/>
          </a:xfrm>
          <a:prstGeom prst="rect">
            <a:avLst/>
          </a:prstGeom>
          <a:noFill/>
          <a:ln w="444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68860" y="4254500"/>
            <a:ext cx="184666" cy="369332"/>
          </a:xfrm>
          <a:prstGeom prst="rect">
            <a:avLst/>
          </a:prstGeom>
          <a:noFill/>
        </p:spPr>
        <p:txBody>
          <a:bodyPr wrap="none" rtlCol="0">
            <a:spAutoFit/>
          </a:bodyPr>
          <a:lstStyle/>
          <a:p>
            <a:endParaRPr lang="en-US" dirty="0"/>
          </a:p>
        </p:txBody>
      </p:sp>
      <p:sp>
        <p:nvSpPr>
          <p:cNvPr id="9" name="Rectangle 8"/>
          <p:cNvSpPr/>
          <p:nvPr/>
        </p:nvSpPr>
        <p:spPr>
          <a:xfrm>
            <a:off x="668860" y="3651249"/>
            <a:ext cx="7836635" cy="2628310"/>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342900" indent="-342900">
              <a:spcAft>
                <a:spcPts val="1200"/>
              </a:spcAft>
              <a:buFont typeface="Wingdings" charset="2"/>
              <a:buChar char="§"/>
            </a:pPr>
            <a:r>
              <a:rPr lang="en-US" dirty="0" smtClean="0">
                <a:solidFill>
                  <a:schemeClr val="tx1"/>
                </a:solidFill>
              </a:rPr>
              <a:t>Publish appropriately structured metadata describing the research data they hold. </a:t>
            </a:r>
          </a:p>
          <a:p>
            <a:pPr marL="342900" indent="-342900">
              <a:spcAft>
                <a:spcPts val="1200"/>
              </a:spcAft>
              <a:buFont typeface="Wingdings" charset="2"/>
              <a:buChar char="§"/>
            </a:pPr>
            <a:r>
              <a:rPr lang="en-US" dirty="0" smtClean="0">
                <a:solidFill>
                  <a:schemeClr val="tx1"/>
                </a:solidFill>
              </a:rPr>
              <a:t>Ensure that EPSRC-funded data is securely preserved for a minimum of ten years.</a:t>
            </a:r>
          </a:p>
          <a:p>
            <a:pPr marL="342900" indent="-342900">
              <a:spcAft>
                <a:spcPts val="1200"/>
              </a:spcAft>
              <a:buFont typeface="Wingdings" charset="2"/>
              <a:buChar char="§"/>
            </a:pPr>
            <a:r>
              <a:rPr lang="en-US" dirty="0" smtClean="0">
                <a:solidFill>
                  <a:schemeClr val="tx1"/>
                </a:solidFill>
              </a:rPr>
              <a:t>Ensure that effective data curation is provided throughout the full data lifecycle.</a:t>
            </a:r>
            <a:endParaRPr lang="en-US" dirty="0"/>
          </a:p>
        </p:txBody>
      </p:sp>
      <p:grpSp>
        <p:nvGrpSpPr>
          <p:cNvPr id="4" name="Group 7"/>
          <p:cNvGrpSpPr/>
          <p:nvPr/>
        </p:nvGrpSpPr>
        <p:grpSpPr>
          <a:xfrm>
            <a:off x="255641" y="1"/>
            <a:ext cx="8888358" cy="552282"/>
            <a:chOff x="255641" y="0"/>
            <a:chExt cx="8888358" cy="894593"/>
          </a:xfrm>
        </p:grpSpPr>
        <p:grpSp>
          <p:nvGrpSpPr>
            <p:cNvPr id="8"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Journal/Publisher Data Policies</a:t>
            </a:r>
            <a:endParaRPr lang="en-US" dirty="0"/>
          </a:p>
        </p:txBody>
      </p:sp>
      <p:sp>
        <p:nvSpPr>
          <p:cNvPr id="8" name="Rectangle 7"/>
          <p:cNvSpPr/>
          <p:nvPr/>
        </p:nvSpPr>
        <p:spPr>
          <a:xfrm>
            <a:off x="151971" y="6457890"/>
            <a:ext cx="8933684" cy="400110"/>
          </a:xfrm>
          <a:prstGeom prst="rect">
            <a:avLst/>
          </a:prstGeom>
        </p:spPr>
        <p:txBody>
          <a:bodyPr wrap="square">
            <a:spAutoFit/>
          </a:bodyPr>
          <a:lstStyle/>
          <a:p>
            <a:r>
              <a:rPr lang="en-US" sz="1000" dirty="0" err="1" smtClean="0"/>
              <a:t>Vasilevsky</a:t>
            </a:r>
            <a:r>
              <a:rPr lang="en-US" sz="1000" dirty="0" smtClean="0"/>
              <a:t> NA, </a:t>
            </a:r>
            <a:r>
              <a:rPr lang="en-US" sz="1000" dirty="0" err="1" smtClean="0"/>
              <a:t>Minnier</a:t>
            </a:r>
            <a:r>
              <a:rPr lang="en-US" sz="1000" dirty="0" smtClean="0"/>
              <a:t> J, </a:t>
            </a:r>
            <a:r>
              <a:rPr lang="en-US" sz="1000" dirty="0" err="1" smtClean="0"/>
              <a:t>Haendel</a:t>
            </a:r>
            <a:r>
              <a:rPr lang="en-US" sz="1000" dirty="0" smtClean="0"/>
              <a:t> MA, </a:t>
            </a:r>
            <a:r>
              <a:rPr lang="en-US" sz="1000" dirty="0" err="1" smtClean="0"/>
              <a:t>Champieux</a:t>
            </a:r>
            <a:r>
              <a:rPr lang="en-US" sz="1000" dirty="0" smtClean="0"/>
              <a:t> RE. 2017. Reproducible and reusable research: are journal data sharing policies meeting the mark? </a:t>
            </a:r>
            <a:r>
              <a:rPr lang="en-US" sz="1000" dirty="0" err="1" smtClean="0"/>
              <a:t>PeerJ</a:t>
            </a:r>
            <a:r>
              <a:rPr lang="en-US" sz="1000" dirty="0" smtClean="0"/>
              <a:t> 5:e3208 https://doi.org/10.7717/peerj.3208</a:t>
            </a:r>
            <a:endParaRPr lang="en-US" sz="1000" dirty="0"/>
          </a:p>
        </p:txBody>
      </p:sp>
      <p:grpSp>
        <p:nvGrpSpPr>
          <p:cNvPr id="3" name="Group 8"/>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Screen Shot 2019-06-20 at 11.30.29.png"/>
          <p:cNvPicPr>
            <a:picLocks noChangeAspect="1"/>
          </p:cNvPicPr>
          <p:nvPr/>
        </p:nvPicPr>
        <p:blipFill>
          <a:blip r:embed="rId5"/>
          <a:stretch>
            <a:fillRect/>
          </a:stretch>
        </p:blipFill>
        <p:spPr>
          <a:xfrm>
            <a:off x="151971" y="1668582"/>
            <a:ext cx="6946903" cy="1625600"/>
          </a:xfrm>
          <a:prstGeom prst="rect">
            <a:avLst/>
          </a:prstGeom>
        </p:spPr>
      </p:pic>
      <p:pic>
        <p:nvPicPr>
          <p:cNvPr id="16" name="Picture 15" descr="Screen Shot 2019-06-20 at 11.30.01.png"/>
          <p:cNvPicPr>
            <a:picLocks noChangeAspect="1"/>
          </p:cNvPicPr>
          <p:nvPr/>
        </p:nvPicPr>
        <p:blipFill>
          <a:blip r:embed="rId6"/>
          <a:stretch>
            <a:fillRect/>
          </a:stretch>
        </p:blipFill>
        <p:spPr>
          <a:xfrm>
            <a:off x="535047" y="3248286"/>
            <a:ext cx="6992831" cy="1799198"/>
          </a:xfrm>
          <a:prstGeom prst="rect">
            <a:avLst/>
          </a:prstGeom>
        </p:spPr>
      </p:pic>
      <p:pic>
        <p:nvPicPr>
          <p:cNvPr id="17" name="Picture 16" descr="Screen Shot 2019-06-20 at 11.27.45.png"/>
          <p:cNvPicPr>
            <a:picLocks noChangeAspect="1"/>
          </p:cNvPicPr>
          <p:nvPr/>
        </p:nvPicPr>
        <p:blipFill>
          <a:blip r:embed="rId7"/>
          <a:stretch>
            <a:fillRect/>
          </a:stretch>
        </p:blipFill>
        <p:spPr>
          <a:xfrm>
            <a:off x="6925418" y="2950268"/>
            <a:ext cx="2218582" cy="596036"/>
          </a:xfrm>
          <a:prstGeom prst="rect">
            <a:avLst/>
          </a:prstGeom>
        </p:spPr>
      </p:pic>
      <p:pic>
        <p:nvPicPr>
          <p:cNvPr id="18" name="Picture 17" descr="Screen Shot 2019-06-20 at 11.32.40.png"/>
          <p:cNvPicPr>
            <a:picLocks noChangeAspect="1"/>
          </p:cNvPicPr>
          <p:nvPr/>
        </p:nvPicPr>
        <p:blipFill>
          <a:blip r:embed="rId8"/>
          <a:stretch>
            <a:fillRect/>
          </a:stretch>
        </p:blipFill>
        <p:spPr>
          <a:xfrm>
            <a:off x="286243" y="1286656"/>
            <a:ext cx="1503897" cy="506748"/>
          </a:xfrm>
          <a:prstGeom prst="rect">
            <a:avLst/>
          </a:prstGeom>
        </p:spPr>
      </p:pic>
      <p:pic>
        <p:nvPicPr>
          <p:cNvPr id="19" name="Picture 18" descr="Screen Shot 2019-06-20 at 11.35.51.png"/>
          <p:cNvPicPr>
            <a:picLocks noChangeAspect="1"/>
          </p:cNvPicPr>
          <p:nvPr/>
        </p:nvPicPr>
        <p:blipFill>
          <a:blip r:embed="rId9"/>
          <a:stretch>
            <a:fillRect/>
          </a:stretch>
        </p:blipFill>
        <p:spPr>
          <a:xfrm>
            <a:off x="244328" y="5062783"/>
            <a:ext cx="6563952" cy="1264083"/>
          </a:xfrm>
          <a:prstGeom prst="rect">
            <a:avLst/>
          </a:prstGeom>
        </p:spPr>
      </p:pic>
      <p:pic>
        <p:nvPicPr>
          <p:cNvPr id="20" name="Picture 19" descr="Screen Shot 2019-06-20 at 11.36.08.png"/>
          <p:cNvPicPr>
            <a:picLocks noChangeAspect="1"/>
          </p:cNvPicPr>
          <p:nvPr/>
        </p:nvPicPr>
        <p:blipFill>
          <a:blip r:embed="rId10"/>
          <a:stretch>
            <a:fillRect/>
          </a:stretch>
        </p:blipFill>
        <p:spPr>
          <a:xfrm>
            <a:off x="6465570" y="4872621"/>
            <a:ext cx="2562654" cy="380323"/>
          </a:xfrm>
          <a:prstGeom prst="rect">
            <a:avLst/>
          </a:prstGeom>
        </p:spPr>
      </p:pic>
      <p:pic>
        <p:nvPicPr>
          <p:cNvPr id="21" name="Picture 20" descr="Screen Shot 2019-06-20 at 11.38.14.png"/>
          <p:cNvPicPr>
            <a:picLocks noChangeAspect="1"/>
          </p:cNvPicPr>
          <p:nvPr/>
        </p:nvPicPr>
        <p:blipFill>
          <a:blip r:embed="rId11"/>
          <a:stretch>
            <a:fillRect/>
          </a:stretch>
        </p:blipFill>
        <p:spPr>
          <a:xfrm>
            <a:off x="7527878" y="1286656"/>
            <a:ext cx="1500346" cy="577056"/>
          </a:xfrm>
          <a:prstGeom prst="rect">
            <a:avLst/>
          </a:prstGeom>
        </p:spPr>
      </p:pic>
      <p:pic>
        <p:nvPicPr>
          <p:cNvPr id="23" name="Picture 22" descr="Screen Shot 2019-06-20 at 11.44.37.png"/>
          <p:cNvPicPr>
            <a:picLocks noChangeAspect="1"/>
          </p:cNvPicPr>
          <p:nvPr/>
        </p:nvPicPr>
        <p:blipFill>
          <a:blip r:embed="rId12"/>
          <a:stretch>
            <a:fillRect/>
          </a:stretch>
        </p:blipFill>
        <p:spPr>
          <a:xfrm>
            <a:off x="7527878" y="1989061"/>
            <a:ext cx="1439142" cy="58125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a:t>
            </a:r>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627973" y="1417638"/>
            <a:ext cx="6684435" cy="1077218"/>
          </a:xfrm>
          <a:prstGeom prst="rect">
            <a:avLst/>
          </a:prstGeom>
          <a:noFill/>
        </p:spPr>
        <p:txBody>
          <a:bodyPr wrap="square" rtlCol="0">
            <a:spAutoFit/>
          </a:bodyPr>
          <a:lstStyle/>
          <a:p>
            <a:r>
              <a:rPr lang="en-US" sz="3200" dirty="0" smtClean="0"/>
              <a:t>What causes of data loss?</a:t>
            </a:r>
          </a:p>
          <a:p>
            <a:endParaRPr lang="en-US" sz="3200" dirty="0"/>
          </a:p>
        </p:txBody>
      </p:sp>
      <p:sp>
        <p:nvSpPr>
          <p:cNvPr id="11" name="TextBox 10"/>
          <p:cNvSpPr txBox="1"/>
          <p:nvPr/>
        </p:nvSpPr>
        <p:spPr>
          <a:xfrm>
            <a:off x="627974" y="2233081"/>
            <a:ext cx="7144426" cy="4401205"/>
          </a:xfrm>
          <a:prstGeom prst="rect">
            <a:avLst/>
          </a:prstGeom>
          <a:noFill/>
        </p:spPr>
        <p:txBody>
          <a:bodyPr wrap="square" lIns="108000" rIns="108000" rtlCol="0">
            <a:spAutoFit/>
          </a:bodyPr>
          <a:lstStyle/>
          <a:p>
            <a:pPr>
              <a:buFont typeface="Arial"/>
              <a:buChar char="•"/>
            </a:pPr>
            <a:r>
              <a:rPr lang="en-US" sz="2800" dirty="0" smtClean="0"/>
              <a:t> Outdated file format – WordPerfect file</a:t>
            </a:r>
          </a:p>
          <a:p>
            <a:pPr>
              <a:buFont typeface="Arial"/>
              <a:buChar char="•"/>
            </a:pPr>
            <a:r>
              <a:rPr lang="en-US" sz="2800" dirty="0" smtClean="0"/>
              <a:t> Outdated storage media – floppy disc</a:t>
            </a:r>
          </a:p>
          <a:p>
            <a:pPr>
              <a:buFont typeface="Arial"/>
              <a:buChar char="•"/>
            </a:pPr>
            <a:r>
              <a:rPr lang="en-US" sz="2800" dirty="0" smtClean="0"/>
              <a:t> Required software is not available or supported</a:t>
            </a:r>
          </a:p>
          <a:p>
            <a:pPr>
              <a:buFont typeface="Arial"/>
              <a:buChar char="•"/>
            </a:pPr>
            <a:r>
              <a:rPr lang="en-US" sz="2800" dirty="0" smtClean="0"/>
              <a:t> The computer running the software is not available</a:t>
            </a:r>
          </a:p>
          <a:p>
            <a:pPr>
              <a:buFont typeface="Arial"/>
              <a:buChar char="•"/>
            </a:pPr>
            <a:r>
              <a:rPr lang="en-US" sz="2800" dirty="0" smtClean="0"/>
              <a:t> The file or drive is corrupt</a:t>
            </a:r>
          </a:p>
          <a:p>
            <a:pPr>
              <a:buFont typeface="Arial"/>
              <a:buChar char="•"/>
            </a:pPr>
            <a:r>
              <a:rPr lang="en-US" sz="2800" dirty="0" smtClean="0"/>
              <a:t> Insufficient documentation</a:t>
            </a:r>
          </a:p>
          <a:p>
            <a:pPr>
              <a:buFont typeface="Arial"/>
              <a:buChar char="•"/>
            </a:pPr>
            <a:r>
              <a:rPr lang="en-US" sz="2800" dirty="0" smtClean="0"/>
              <a:t> No preservation and archiving plan</a:t>
            </a:r>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1"/>
            <a:ext cx="5845175" cy="3448050"/>
          </a:xfrm>
        </p:spPr>
        <p:txBody>
          <a:bodyPr>
            <a:normAutofit fontScale="85000" lnSpcReduction="10000"/>
          </a:bodyPr>
          <a:lstStyle/>
          <a:p>
            <a:r>
              <a:rPr lang="en-US" dirty="0" smtClean="0"/>
              <a:t>Curation &amp; preservation is integral parts of research data management life cycle.</a:t>
            </a:r>
          </a:p>
          <a:p>
            <a:r>
              <a:rPr lang="en-US" dirty="0" smtClean="0"/>
              <a:t>Curation &amp; preservation activities:</a:t>
            </a:r>
          </a:p>
          <a:p>
            <a:pPr lvl="1"/>
            <a:r>
              <a:rPr lang="en-US" dirty="0" smtClean="0"/>
              <a:t> Add Value </a:t>
            </a:r>
          </a:p>
          <a:p>
            <a:pPr lvl="1"/>
            <a:r>
              <a:rPr lang="en-US" dirty="0" smtClean="0"/>
              <a:t>Promote research Longevity</a:t>
            </a:r>
          </a:p>
          <a:p>
            <a:pPr lvl="1"/>
            <a:r>
              <a:rPr lang="en-US" dirty="0" smtClean="0"/>
              <a:t>facilitate long-term access, discoverability and re-use</a:t>
            </a:r>
          </a:p>
          <a:p>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0" name="Content Placeholder 5"/>
          <p:cNvGraphicFramePr>
            <a:graphicFrameLocks/>
          </p:cNvGraphicFramePr>
          <p:nvPr/>
        </p:nvGraphicFramePr>
        <p:xfrm>
          <a:off x="5410720" y="2341563"/>
          <a:ext cx="5575300" cy="4146550"/>
        </p:xfrm>
        <a:graphic>
          <a:graphicData uri="http://schemas.openxmlformats.org/drawingml/2006/diagram">
            <a: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8724"/>
          </a:xfrm>
        </p:spPr>
        <p:txBody>
          <a:bodyPr/>
          <a:lstStyle/>
          <a:p>
            <a:r>
              <a:rPr lang="en-US" dirty="0" smtClean="0"/>
              <a:t>Take away</a:t>
            </a:r>
            <a:endParaRPr lang="en-US" dirty="0"/>
          </a:p>
        </p:txBody>
      </p:sp>
      <p:sp>
        <p:nvSpPr>
          <p:cNvPr id="3" name="Content Placeholder 2"/>
          <p:cNvSpPr>
            <a:spLocks noGrp="1"/>
          </p:cNvSpPr>
          <p:nvPr>
            <p:ph idx="1"/>
          </p:nvPr>
        </p:nvSpPr>
        <p:spPr>
          <a:xfrm>
            <a:off x="457200" y="1193362"/>
            <a:ext cx="8229600" cy="4932802"/>
          </a:xfrm>
        </p:spPr>
        <p:txBody>
          <a:bodyPr>
            <a:normAutofit fontScale="92500"/>
          </a:bodyPr>
          <a:lstStyle/>
          <a:p>
            <a:pPr>
              <a:spcBef>
                <a:spcPts val="3000"/>
              </a:spcBef>
              <a:spcAft>
                <a:spcPts val="2000"/>
              </a:spcAft>
            </a:pPr>
            <a:r>
              <a:rPr lang="en-US" sz="3459" dirty="0" smtClean="0"/>
              <a:t>What is data curation and preservation?</a:t>
            </a:r>
          </a:p>
          <a:p>
            <a:pPr>
              <a:spcBef>
                <a:spcPts val="3000"/>
              </a:spcBef>
              <a:spcAft>
                <a:spcPts val="2000"/>
              </a:spcAft>
            </a:pPr>
            <a:r>
              <a:rPr lang="en-US" sz="3459" dirty="0" smtClean="0"/>
              <a:t>Why curate and preserve data?</a:t>
            </a:r>
          </a:p>
          <a:p>
            <a:pPr>
              <a:spcBef>
                <a:spcPts val="3000"/>
              </a:spcBef>
              <a:spcAft>
                <a:spcPts val="2000"/>
              </a:spcAft>
            </a:pPr>
            <a:r>
              <a:rPr lang="en-US" sz="3459" dirty="0" smtClean="0"/>
              <a:t>How to curate and preserve your data?</a:t>
            </a:r>
          </a:p>
          <a:p>
            <a:pPr>
              <a:spcBef>
                <a:spcPts val="3000"/>
              </a:spcBef>
              <a:spcAft>
                <a:spcPts val="2000"/>
              </a:spcAft>
            </a:pPr>
            <a:r>
              <a:rPr lang="en-US" sz="3459" dirty="0" smtClean="0"/>
              <a:t>Where to preserve and archive your data?</a:t>
            </a:r>
          </a:p>
          <a:p>
            <a:endParaRPr lang="en-US" dirty="0" smtClean="0"/>
          </a:p>
          <a:p>
            <a:pPr>
              <a:buNone/>
            </a:pPr>
            <a:endParaRPr lang="en-US" dirty="0"/>
          </a:p>
        </p:txBody>
      </p:sp>
      <p:grpSp>
        <p:nvGrpSpPr>
          <p:cNvPr id="4" name="Group 7"/>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0" name="Straight Connector 9"/>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4953"/>
            <a:ext cx="8229600" cy="1143000"/>
          </a:xfrm>
        </p:spPr>
        <p:txBody>
          <a:bodyPr>
            <a:normAutofit fontScale="90000"/>
          </a:bodyPr>
          <a:lstStyle/>
          <a:p>
            <a:r>
              <a:rPr lang="en-US" b="1" dirty="0" smtClean="0"/>
              <a:t>3. </a:t>
            </a:r>
            <a:r>
              <a:rPr lang="en-US" b="1" dirty="0" smtClean="0">
                <a:solidFill>
                  <a:srgbClr val="953735"/>
                </a:solidFill>
              </a:rPr>
              <a:t>When </a:t>
            </a:r>
            <a:r>
              <a:rPr lang="en-US" b="1" dirty="0" smtClean="0"/>
              <a:t>/ </a:t>
            </a:r>
            <a:r>
              <a:rPr lang="en-US" b="1" dirty="0" smtClean="0">
                <a:solidFill>
                  <a:srgbClr val="953735"/>
                </a:solidFill>
              </a:rPr>
              <a:t>How </a:t>
            </a:r>
            <a:r>
              <a:rPr lang="en-US" b="1" dirty="0" smtClean="0"/>
              <a:t>to curate &amp; preserve your data</a:t>
            </a:r>
            <a:endParaRPr lang="en-US" b="1" dirty="0"/>
          </a:p>
        </p:txBody>
      </p:sp>
      <p:grpSp>
        <p:nvGrpSpPr>
          <p:cNvPr id="3" name="Group 2"/>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7" name="Picture 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8" name="Picture 7"/>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5" name="Straight Connector 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3" name="Content Placeholder 2"/>
          <p:cNvSpPr>
            <a:spLocks noGrp="1"/>
          </p:cNvSpPr>
          <p:nvPr>
            <p:ph idx="1"/>
          </p:nvPr>
        </p:nvSpPr>
        <p:spPr/>
        <p:txBody>
          <a:bodyPr>
            <a:normAutofit lnSpcReduction="10000"/>
          </a:bodyPr>
          <a:lstStyle/>
          <a:p>
            <a:r>
              <a:rPr lang="en-US" dirty="0" smtClean="0"/>
              <a:t>Post </a:t>
            </a:r>
            <a:r>
              <a:rPr lang="en-US" i="1" dirty="0" smtClean="0"/>
              <a:t>hoc </a:t>
            </a:r>
            <a:r>
              <a:rPr lang="en-US" dirty="0" smtClean="0"/>
              <a:t> curation</a:t>
            </a:r>
          </a:p>
          <a:p>
            <a:pPr lvl="1"/>
            <a:r>
              <a:rPr lang="en-US" dirty="0" smtClean="0"/>
              <a:t>curation after all of the data have been collected and analyzed</a:t>
            </a:r>
          </a:p>
          <a:p>
            <a:pPr lvl="1"/>
            <a:r>
              <a:rPr lang="en-US" dirty="0" smtClean="0"/>
              <a:t>hugely time-consuming and cumbersome to the data contributor</a:t>
            </a:r>
          </a:p>
          <a:p>
            <a:r>
              <a:rPr lang="en-US" dirty="0" smtClean="0"/>
              <a:t>Active curation</a:t>
            </a:r>
          </a:p>
          <a:p>
            <a:pPr lvl="1"/>
            <a:r>
              <a:rPr lang="en-US" smtClean="0"/>
              <a:t>curate immediately following each data collection—to organize, describe, and store the data at an early phase of the research life cycle</a:t>
            </a:r>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Conceptualize</a:t>
            </a:r>
            <a:endParaRPr lang="en-US" dirty="0"/>
          </a:p>
        </p:txBody>
      </p:sp>
      <p:sp>
        <p:nvSpPr>
          <p:cNvPr id="3" name="Content Placeholder 2"/>
          <p:cNvSpPr>
            <a:spLocks noGrp="1"/>
          </p:cNvSpPr>
          <p:nvPr>
            <p:ph idx="1"/>
          </p:nvPr>
        </p:nvSpPr>
        <p:spPr>
          <a:xfrm>
            <a:off x="4580926" y="1600200"/>
            <a:ext cx="4562546" cy="4525963"/>
          </a:xfrm>
        </p:spPr>
        <p:txBody>
          <a:bodyPr>
            <a:normAutofit/>
          </a:bodyPr>
          <a:lstStyle/>
          <a:p>
            <a:pPr>
              <a:spcAft>
                <a:spcPts val="1200"/>
              </a:spcAft>
            </a:pPr>
            <a:r>
              <a:rPr lang="en-US" sz="2400" dirty="0" smtClean="0"/>
              <a:t>Define your mission</a:t>
            </a:r>
          </a:p>
          <a:p>
            <a:pPr>
              <a:spcAft>
                <a:spcPts val="1200"/>
              </a:spcAft>
            </a:pPr>
            <a:r>
              <a:rPr lang="en-US" sz="2400" dirty="0" smtClean="0"/>
              <a:t>Develop policies and procedure</a:t>
            </a:r>
          </a:p>
          <a:p>
            <a:pPr>
              <a:spcAft>
                <a:spcPts val="1200"/>
              </a:spcAft>
            </a:pPr>
            <a:r>
              <a:rPr lang="en-US" sz="2400" dirty="0" smtClean="0"/>
              <a:t>Identify your target audience</a:t>
            </a:r>
          </a:p>
          <a:p>
            <a:pPr>
              <a:spcAft>
                <a:spcPts val="1200"/>
              </a:spcAft>
            </a:pPr>
            <a:r>
              <a:rPr lang="en-US" sz="2400" dirty="0" smtClean="0"/>
              <a:t>Have  a budget</a:t>
            </a:r>
          </a:p>
          <a:p>
            <a:pPr>
              <a:spcAft>
                <a:spcPts val="1200"/>
              </a:spcAft>
            </a:pPr>
            <a:r>
              <a:rPr lang="en-US" sz="2400" dirty="0" smtClean="0"/>
              <a:t>Draw a staffing model</a:t>
            </a:r>
          </a:p>
          <a:p>
            <a:pPr>
              <a:spcAft>
                <a:spcPts val="1200"/>
              </a:spcAft>
            </a:pPr>
            <a:r>
              <a:rPr lang="en-US" sz="2400" dirty="0" smtClean="0"/>
              <a:t>Develop or acquire the technological infrastructure</a:t>
            </a:r>
            <a:endParaRPr lang="en-US" sz="2400" dirty="0"/>
          </a:p>
        </p:txBody>
      </p:sp>
      <p:pic>
        <p:nvPicPr>
          <p:cNvPr id="5" name="Picture 4"/>
          <p:cNvPicPr>
            <a:picLocks noChangeAspect="1"/>
          </p:cNvPicPr>
          <p:nvPr/>
        </p:nvPicPr>
        <p:blipFill>
          <a:blip r:embed="rId2"/>
          <a:stretch>
            <a:fillRect/>
          </a:stretch>
        </p:blipFill>
        <p:spPr>
          <a:xfrm>
            <a:off x="48569" y="1524000"/>
            <a:ext cx="4532357" cy="3370240"/>
          </a:xfrm>
          <a:prstGeom prst="rect">
            <a:avLst/>
          </a:prstGeom>
        </p:spPr>
      </p:pic>
      <p:sp>
        <p:nvSpPr>
          <p:cNvPr id="7" name="Rectangle 6"/>
          <p:cNvSpPr/>
          <p:nvPr/>
        </p:nvSpPr>
        <p:spPr>
          <a:xfrm>
            <a:off x="22007" y="4969010"/>
            <a:ext cx="4572000" cy="461665"/>
          </a:xfrm>
          <a:prstGeom prst="rect">
            <a:avLst/>
          </a:prstGeom>
        </p:spPr>
        <p:txBody>
          <a:bodyPr>
            <a:spAutoFit/>
          </a:bodyPr>
          <a:lstStyle/>
          <a:p>
            <a:r>
              <a:rPr lang="en-US" sz="1200" dirty="0" smtClean="0"/>
              <a:t>https://www.cecan.ac.uk/sites/default/files/inline-images/dont%20steer%20blind.jpg</a:t>
            </a:r>
            <a:endParaRPr lang="en-US" sz="1200" dirty="0"/>
          </a:p>
        </p:txBody>
      </p:sp>
      <p:grpSp>
        <p:nvGrpSpPr>
          <p:cNvPr id="8" name="Group 7"/>
          <p:cNvGrpSpPr/>
          <p:nvPr/>
        </p:nvGrpSpPr>
        <p:grpSpPr>
          <a:xfrm>
            <a:off x="255641" y="1"/>
            <a:ext cx="8888358" cy="552282"/>
            <a:chOff x="255641" y="0"/>
            <a:chExt cx="8888358" cy="894593"/>
          </a:xfrm>
        </p:grpSpPr>
        <p:grpSp>
          <p:nvGrpSpPr>
            <p:cNvPr id="9"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0" name="Straight Connector 9"/>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Data Management Plan</a:t>
            </a:r>
            <a:endParaRPr lang="en-US" dirty="0"/>
          </a:p>
        </p:txBody>
      </p:sp>
      <p:sp>
        <p:nvSpPr>
          <p:cNvPr id="3" name="Content Placeholder 2"/>
          <p:cNvSpPr>
            <a:spLocks noGrp="1"/>
          </p:cNvSpPr>
          <p:nvPr>
            <p:ph idx="1"/>
          </p:nvPr>
        </p:nvSpPr>
        <p:spPr>
          <a:xfrm>
            <a:off x="4735070" y="1600200"/>
            <a:ext cx="3951730" cy="4525963"/>
          </a:xfrm>
        </p:spPr>
        <p:txBody>
          <a:bodyPr>
            <a:normAutofit lnSpcReduction="10000"/>
          </a:bodyPr>
          <a:lstStyle/>
          <a:p>
            <a:r>
              <a:rPr lang="en-US" sz="2400" dirty="0" smtClean="0"/>
              <a:t>Which data should be preserved?</a:t>
            </a:r>
          </a:p>
          <a:p>
            <a:endParaRPr lang="en-US" sz="2400" dirty="0" smtClean="0"/>
          </a:p>
          <a:p>
            <a:r>
              <a:rPr lang="en-US" sz="2400" dirty="0" smtClean="0"/>
              <a:t>For how long will the data be preserved?</a:t>
            </a:r>
          </a:p>
          <a:p>
            <a:endParaRPr lang="en-US" sz="2400" dirty="0" smtClean="0"/>
          </a:p>
          <a:p>
            <a:r>
              <a:rPr lang="en-US" sz="2400" dirty="0" smtClean="0"/>
              <a:t>Who is responsible for preserving the data?</a:t>
            </a:r>
          </a:p>
          <a:p>
            <a:endParaRPr lang="en-US" sz="2400" dirty="0" smtClean="0"/>
          </a:p>
          <a:p>
            <a:r>
              <a:rPr lang="en-US" sz="2400" dirty="0" smtClean="0"/>
              <a:t>How and Where will the data be hosted and accessed</a:t>
            </a:r>
          </a:p>
          <a:p>
            <a:endParaRPr lang="en-US" sz="2400" dirty="0" smtClean="0"/>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457200" y="1600200"/>
            <a:ext cx="3352944" cy="4114800"/>
          </a:xfrm>
          <a:prstGeom prst="rect">
            <a:avLst/>
          </a:prstGeom>
        </p:spPr>
      </p:pic>
      <p:sp>
        <p:nvSpPr>
          <p:cNvPr id="5" name="Rectangle 4"/>
          <p:cNvSpPr/>
          <p:nvPr/>
        </p:nvSpPr>
        <p:spPr>
          <a:xfrm>
            <a:off x="457200" y="5802997"/>
            <a:ext cx="3352944" cy="461665"/>
          </a:xfrm>
          <a:prstGeom prst="rect">
            <a:avLst/>
          </a:prstGeom>
        </p:spPr>
        <p:txBody>
          <a:bodyPr wrap="square">
            <a:spAutoFit/>
          </a:bodyPr>
          <a:lstStyle/>
          <a:p>
            <a:r>
              <a:rPr lang="en-US" sz="1200" dirty="0" smtClean="0"/>
              <a:t>https://</a:t>
            </a:r>
            <a:r>
              <a:rPr lang="en-US" sz="1200" dirty="0" err="1" smtClean="0"/>
              <a:t>www.dpconline.org/images/planning.png</a:t>
            </a:r>
            <a:endParaRPr lang="en-US" sz="1200" dirty="0"/>
          </a:p>
        </p:txBody>
      </p:sp>
      <p:sp>
        <p:nvSpPr>
          <p:cNvPr id="12" name="TextBox 11"/>
          <p:cNvSpPr txBox="1"/>
          <p:nvPr/>
        </p:nvSpPr>
        <p:spPr>
          <a:xfrm>
            <a:off x="3810144" y="2682560"/>
            <a:ext cx="4971203" cy="1384995"/>
          </a:xfrm>
          <a:prstGeom prst="rect">
            <a:avLst/>
          </a:prstGeom>
          <a:solidFill>
            <a:schemeClr val="accent2">
              <a:lumMod val="75000"/>
            </a:schemeClr>
          </a:solidFill>
          <a:ln>
            <a:solidFill>
              <a:schemeClr val="accent2">
                <a:lumMod val="75000"/>
              </a:schemeClr>
            </a:solidFill>
          </a:ln>
        </p:spPr>
        <p:txBody>
          <a:bodyPr wrap="square" rtlCol="0">
            <a:spAutoFit/>
          </a:bodyPr>
          <a:lstStyle/>
          <a:p>
            <a:r>
              <a:rPr lang="en-US" sz="2800" dirty="0" smtClean="0">
                <a:solidFill>
                  <a:schemeClr val="bg1"/>
                </a:solidFill>
              </a:rPr>
              <a:t>saving data on hard drives/servers/etc. is not data preservation - it's data storage</a:t>
            </a:r>
          </a:p>
        </p:txBody>
      </p:sp>
      <p:grpSp>
        <p:nvGrpSpPr>
          <p:cNvPr id="13" name="Group 12"/>
          <p:cNvGrpSpPr/>
          <p:nvPr/>
        </p:nvGrpSpPr>
        <p:grpSpPr>
          <a:xfrm>
            <a:off x="255641" y="1"/>
            <a:ext cx="8888358" cy="552282"/>
            <a:chOff x="255641" y="0"/>
            <a:chExt cx="8888358" cy="894593"/>
          </a:xfrm>
        </p:grpSpPr>
        <p:grpSp>
          <p:nvGrpSpPr>
            <p:cNvPr id="14" name="Group 14"/>
            <p:cNvGrpSpPr/>
            <p:nvPr/>
          </p:nvGrpSpPr>
          <p:grpSpPr>
            <a:xfrm>
              <a:off x="6858000" y="0"/>
              <a:ext cx="2285999" cy="894593"/>
              <a:chOff x="6858000" y="0"/>
              <a:chExt cx="2285999" cy="894593"/>
            </a:xfrm>
          </p:grpSpPr>
          <p:pic>
            <p:nvPicPr>
              <p:cNvPr id="1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7" name="Picture 1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8" name="Picture 17"/>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5" name="Straight Connector 1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19331" cy="1143000"/>
          </a:xfrm>
        </p:spPr>
        <p:txBody>
          <a:bodyPr>
            <a:normAutofit fontScale="90000"/>
          </a:bodyPr>
          <a:lstStyle/>
          <a:p>
            <a:pPr algn="l"/>
            <a:r>
              <a:rPr lang="en-US" sz="6000" b="1" dirty="0" smtClean="0">
                <a:solidFill>
                  <a:srgbClr val="008000"/>
                </a:solidFill>
              </a:rPr>
              <a:t>C</a:t>
            </a:r>
            <a:r>
              <a:rPr lang="en-US" dirty="0" smtClean="0"/>
              <a:t>heck files and read documentation</a:t>
            </a:r>
          </a:p>
        </p:txBody>
      </p:sp>
      <p:sp>
        <p:nvSpPr>
          <p:cNvPr id="3" name="Content Placeholder 2"/>
          <p:cNvSpPr>
            <a:spLocks noGrp="1"/>
          </p:cNvSpPr>
          <p:nvPr>
            <p:ph idx="1"/>
          </p:nvPr>
        </p:nvSpPr>
        <p:spPr>
          <a:xfrm>
            <a:off x="4472778" y="1600200"/>
            <a:ext cx="4214022" cy="4525963"/>
          </a:xfrm>
        </p:spPr>
        <p:txBody>
          <a:bodyPr>
            <a:normAutofit/>
          </a:bodyPr>
          <a:lstStyle/>
          <a:p>
            <a:pPr lvl="1"/>
            <a:r>
              <a:rPr lang="en-US" sz="2400" dirty="0" smtClean="0"/>
              <a:t>Review the content of the data files (e.g., open and run the files or code).</a:t>
            </a:r>
          </a:p>
          <a:p>
            <a:pPr lvl="1"/>
            <a:endParaRPr lang="en-US" sz="2400" dirty="0" smtClean="0"/>
          </a:p>
          <a:p>
            <a:pPr lvl="1"/>
            <a:r>
              <a:rPr lang="en-US" sz="2400" dirty="0" smtClean="0"/>
              <a:t>Verify all metadata provided and review the available documentation. </a:t>
            </a:r>
          </a:p>
          <a:p>
            <a:endParaRPr lang="en-US" sz="2400" dirty="0"/>
          </a:p>
        </p:txBody>
      </p:sp>
      <p:pic>
        <p:nvPicPr>
          <p:cNvPr id="6" name="Picture 5"/>
          <p:cNvPicPr>
            <a:picLocks noChangeAspect="1"/>
          </p:cNvPicPr>
          <p:nvPr/>
        </p:nvPicPr>
        <p:blipFill>
          <a:blip r:embed="rId3"/>
          <a:stretch>
            <a:fillRect/>
          </a:stretch>
        </p:blipFill>
        <p:spPr>
          <a:xfrm>
            <a:off x="275763" y="1863775"/>
            <a:ext cx="4197015" cy="3976051"/>
          </a:xfrm>
          <a:prstGeom prst="rect">
            <a:avLst/>
          </a:prstGeom>
        </p:spPr>
      </p:pic>
      <p:sp>
        <p:nvSpPr>
          <p:cNvPr id="7" name="Rectangle 6"/>
          <p:cNvSpPr/>
          <p:nvPr/>
        </p:nvSpPr>
        <p:spPr>
          <a:xfrm>
            <a:off x="-69362" y="6126163"/>
            <a:ext cx="4572000" cy="646331"/>
          </a:xfrm>
          <a:prstGeom prst="rect">
            <a:avLst/>
          </a:prstGeom>
        </p:spPr>
        <p:txBody>
          <a:bodyPr>
            <a:spAutoFit/>
          </a:bodyPr>
          <a:lstStyle/>
          <a:p>
            <a:r>
              <a:rPr lang="en-US" sz="1200" dirty="0" smtClean="0"/>
              <a:t>Data Curation Network (2018). “Checklist of CURATED Steps Performed by the Data Curation Network.” </a:t>
            </a:r>
            <a:r>
              <a:rPr lang="en-US" sz="1200" dirty="0" err="1" smtClean="0"/>
              <a:t>htttp://datacurationnetwork.org</a:t>
            </a:r>
            <a:r>
              <a:rPr lang="en-US" sz="1200" dirty="0" smtClean="0"/>
              <a:t>. </a:t>
            </a:r>
            <a:endParaRPr lang="en-US" sz="1200" dirty="0"/>
          </a:p>
        </p:txBody>
      </p:sp>
      <p:grpSp>
        <p:nvGrpSpPr>
          <p:cNvPr id="11" name="Group 10"/>
          <p:cNvGrpSpPr/>
          <p:nvPr/>
        </p:nvGrpSpPr>
        <p:grpSpPr>
          <a:xfrm>
            <a:off x="255641" y="1"/>
            <a:ext cx="8888358" cy="552282"/>
            <a:chOff x="255641" y="0"/>
            <a:chExt cx="8888358" cy="894593"/>
          </a:xfrm>
        </p:grpSpPr>
        <p:grpSp>
          <p:nvGrpSpPr>
            <p:cNvPr id="12" name="Group 14"/>
            <p:cNvGrpSpPr/>
            <p:nvPr/>
          </p:nvGrpSpPr>
          <p:grpSpPr>
            <a:xfrm>
              <a:off x="6858000" y="0"/>
              <a:ext cx="2285999" cy="894593"/>
              <a:chOff x="6858000" y="0"/>
              <a:chExt cx="2285999" cy="894593"/>
            </a:xfrm>
          </p:grpSpPr>
          <p:pic>
            <p:nvPicPr>
              <p:cNvPr id="14"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5" name="Picture 14">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6" name="Picture 15"/>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3" name="Straight Connector 12"/>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solidFill>
                  <a:srgbClr val="008000"/>
                </a:solidFill>
              </a:rPr>
              <a:t>U</a:t>
            </a:r>
            <a:r>
              <a:rPr lang="en-US" sz="4000" dirty="0" smtClean="0"/>
              <a:t>nderstand the data</a:t>
            </a:r>
            <a:endParaRPr lang="en-US" sz="4000" dirty="0"/>
          </a:p>
        </p:txBody>
      </p:sp>
      <p:sp>
        <p:nvSpPr>
          <p:cNvPr id="3" name="Content Placeholder 2"/>
          <p:cNvSpPr>
            <a:spLocks noGrp="1"/>
          </p:cNvSpPr>
          <p:nvPr>
            <p:ph idx="1"/>
          </p:nvPr>
        </p:nvSpPr>
        <p:spPr>
          <a:xfrm>
            <a:off x="4735071" y="1600200"/>
            <a:ext cx="4131193" cy="4350073"/>
          </a:xfrm>
        </p:spPr>
        <p:txBody>
          <a:bodyPr>
            <a:normAutofit lnSpcReduction="10000"/>
          </a:bodyPr>
          <a:lstStyle/>
          <a:p>
            <a:r>
              <a:rPr lang="en-US" sz="2400" dirty="0" smtClean="0"/>
              <a:t>Check for quality assurance and usability issues such as missing data</a:t>
            </a:r>
          </a:p>
          <a:p>
            <a:endParaRPr lang="en-US" sz="2400" dirty="0" smtClean="0"/>
          </a:p>
          <a:p>
            <a:r>
              <a:rPr lang="en-US" sz="2400" dirty="0" smtClean="0"/>
              <a:t>Try to detect and extract any “hidden documentation” </a:t>
            </a:r>
          </a:p>
          <a:p>
            <a:endParaRPr lang="en-US" sz="2400" dirty="0" smtClean="0"/>
          </a:p>
          <a:p>
            <a:r>
              <a:rPr lang="en-US" sz="2400" dirty="0" smtClean="0"/>
              <a:t>Determine if the documentation of the data is sufficient</a:t>
            </a:r>
          </a:p>
          <a:p>
            <a:endParaRPr lang="en-US" sz="2400" dirty="0"/>
          </a:p>
        </p:txBody>
      </p:sp>
      <p:pic>
        <p:nvPicPr>
          <p:cNvPr id="8" name="Picture 7"/>
          <p:cNvPicPr>
            <a:picLocks noChangeAspect="1"/>
          </p:cNvPicPr>
          <p:nvPr/>
        </p:nvPicPr>
        <p:blipFill>
          <a:blip r:embed="rId3"/>
          <a:stretch>
            <a:fillRect/>
          </a:stretch>
        </p:blipFill>
        <p:spPr>
          <a:xfrm>
            <a:off x="19704" y="1600199"/>
            <a:ext cx="4607257" cy="3821991"/>
          </a:xfrm>
          <a:prstGeom prst="rect">
            <a:avLst/>
          </a:prstGeom>
        </p:spPr>
      </p:pic>
      <p:sp>
        <p:nvSpPr>
          <p:cNvPr id="11" name="Rectangle 10"/>
          <p:cNvSpPr/>
          <p:nvPr/>
        </p:nvSpPr>
        <p:spPr>
          <a:xfrm>
            <a:off x="54961" y="5488608"/>
            <a:ext cx="4572000" cy="461665"/>
          </a:xfrm>
          <a:prstGeom prst="rect">
            <a:avLst/>
          </a:prstGeom>
        </p:spPr>
        <p:txBody>
          <a:bodyPr>
            <a:spAutoFit/>
          </a:bodyPr>
          <a:lstStyle/>
          <a:p>
            <a:r>
              <a:rPr lang="en-US" sz="1200" dirty="0" smtClean="0"/>
              <a:t>https://www.humanitariandatasolutions.com/8-ways-to-check-your-data-quality/</a:t>
            </a:r>
            <a:endParaRPr lang="en-US" sz="1200" dirty="0"/>
          </a:p>
        </p:txBody>
      </p:sp>
      <p:sp>
        <p:nvSpPr>
          <p:cNvPr id="12" name="TextBox 11"/>
          <p:cNvSpPr txBox="1"/>
          <p:nvPr/>
        </p:nvSpPr>
        <p:spPr>
          <a:xfrm>
            <a:off x="7026678" y="6502502"/>
            <a:ext cx="184666" cy="369332"/>
          </a:xfrm>
          <a:prstGeom prst="rect">
            <a:avLst/>
          </a:prstGeom>
          <a:noFill/>
        </p:spPr>
        <p:txBody>
          <a:bodyPr wrap="none" rtlCol="0">
            <a:spAutoFit/>
          </a:bodyPr>
          <a:lstStyle/>
          <a:p>
            <a:endParaRPr lang="en-US" dirty="0"/>
          </a:p>
        </p:txBody>
      </p:sp>
      <p:grpSp>
        <p:nvGrpSpPr>
          <p:cNvPr id="13" name="Group 12"/>
          <p:cNvGrpSpPr/>
          <p:nvPr/>
        </p:nvGrpSpPr>
        <p:grpSpPr>
          <a:xfrm>
            <a:off x="255641" y="1"/>
            <a:ext cx="8888358" cy="552282"/>
            <a:chOff x="255641" y="0"/>
            <a:chExt cx="8888358" cy="894593"/>
          </a:xfrm>
        </p:grpSpPr>
        <p:grpSp>
          <p:nvGrpSpPr>
            <p:cNvPr id="14" name="Group 14"/>
            <p:cNvGrpSpPr/>
            <p:nvPr/>
          </p:nvGrpSpPr>
          <p:grpSpPr>
            <a:xfrm>
              <a:off x="6858000" y="0"/>
              <a:ext cx="2285999" cy="894593"/>
              <a:chOff x="6858000" y="0"/>
              <a:chExt cx="2285999" cy="894593"/>
            </a:xfrm>
          </p:grpSpPr>
          <p:pic>
            <p:nvPicPr>
              <p:cNvPr id="1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7" name="Picture 1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8" name="Picture 17"/>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5" name="Straight Connector 1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rgbClr val="008000"/>
                </a:solidFill>
              </a:rPr>
              <a:t>R</a:t>
            </a:r>
            <a:r>
              <a:rPr lang="en-US" dirty="0" smtClean="0"/>
              <a:t>equest missing information</a:t>
            </a:r>
            <a:endParaRPr lang="en-US" dirty="0"/>
          </a:p>
        </p:txBody>
      </p:sp>
      <p:sp>
        <p:nvSpPr>
          <p:cNvPr id="3" name="Content Placeholder 2"/>
          <p:cNvSpPr>
            <a:spLocks noGrp="1"/>
          </p:cNvSpPr>
          <p:nvPr>
            <p:ph idx="1"/>
          </p:nvPr>
        </p:nvSpPr>
        <p:spPr>
          <a:xfrm>
            <a:off x="4969752" y="1600200"/>
            <a:ext cx="3717047" cy="4525963"/>
          </a:xfrm>
        </p:spPr>
        <p:txBody>
          <a:bodyPr>
            <a:normAutofit/>
          </a:bodyPr>
          <a:lstStyle/>
          <a:p>
            <a:r>
              <a:rPr lang="en-US" sz="2400" dirty="0" smtClean="0"/>
              <a:t>Generate a list of questions for the data author to fix any errors or issues</a:t>
            </a:r>
          </a:p>
          <a:p>
            <a:pPr lvl="1"/>
            <a:r>
              <a:rPr lang="en-US" sz="2000" dirty="0" smtClean="0"/>
              <a:t>describe concerns, issues, and needed improvements to the data</a:t>
            </a:r>
          </a:p>
          <a:p>
            <a:endParaRPr lang="en-US" sz="2400" dirty="0" smtClean="0"/>
          </a:p>
          <a:p>
            <a:endParaRPr lang="en-US" sz="2400" dirty="0" smtClean="0"/>
          </a:p>
          <a:p>
            <a:pPr>
              <a:buNone/>
            </a:pPr>
            <a:endParaRPr lang="en-US" sz="2400" dirty="0"/>
          </a:p>
        </p:txBody>
      </p:sp>
      <p:pic>
        <p:nvPicPr>
          <p:cNvPr id="5" name="Picture 4"/>
          <p:cNvPicPr>
            <a:picLocks noChangeAspect="1"/>
          </p:cNvPicPr>
          <p:nvPr/>
        </p:nvPicPr>
        <p:blipFill>
          <a:blip r:embed="rId2"/>
          <a:stretch>
            <a:fillRect/>
          </a:stretch>
        </p:blipFill>
        <p:spPr>
          <a:xfrm>
            <a:off x="237343" y="1587654"/>
            <a:ext cx="4401094" cy="3672326"/>
          </a:xfrm>
          <a:prstGeom prst="rect">
            <a:avLst/>
          </a:prstGeom>
        </p:spPr>
      </p:pic>
      <p:sp>
        <p:nvSpPr>
          <p:cNvPr id="7" name="Rectangle 6"/>
          <p:cNvSpPr/>
          <p:nvPr/>
        </p:nvSpPr>
        <p:spPr>
          <a:xfrm>
            <a:off x="207075" y="5342816"/>
            <a:ext cx="4572000" cy="646331"/>
          </a:xfrm>
          <a:prstGeom prst="rect">
            <a:avLst/>
          </a:prstGeom>
        </p:spPr>
        <p:txBody>
          <a:bodyPr>
            <a:spAutoFit/>
          </a:bodyPr>
          <a:lstStyle/>
          <a:p>
            <a:r>
              <a:rPr lang="en-US" sz="1200" dirty="0" smtClean="0"/>
              <a:t>https://www.universiteitleiden.nl/binaries/content/gallery/ul2/main-images/social-and-behavioural-sciences/labfaciliteiten/missing-data.jpg/missing-data.jpg/d300xvar</a:t>
            </a:r>
            <a:endParaRPr lang="en-US" sz="1200" dirty="0"/>
          </a:p>
        </p:txBody>
      </p:sp>
      <p:grpSp>
        <p:nvGrpSpPr>
          <p:cNvPr id="10" name="Group 9"/>
          <p:cNvGrpSpPr/>
          <p:nvPr/>
        </p:nvGrpSpPr>
        <p:grpSpPr>
          <a:xfrm>
            <a:off x="255641" y="1"/>
            <a:ext cx="8888358" cy="552282"/>
            <a:chOff x="255641" y="0"/>
            <a:chExt cx="8888358" cy="894593"/>
          </a:xfrm>
        </p:grpSpPr>
        <p:grpSp>
          <p:nvGrpSpPr>
            <p:cNvPr id="11" name="Group 14"/>
            <p:cNvGrpSpPr/>
            <p:nvPr/>
          </p:nvGrpSpPr>
          <p:grpSpPr>
            <a:xfrm>
              <a:off x="6858000" y="0"/>
              <a:ext cx="2285999" cy="894593"/>
              <a:chOff x="6858000" y="0"/>
              <a:chExt cx="2285999" cy="894593"/>
            </a:xfrm>
          </p:grpSpPr>
          <p:pic>
            <p:nvPicPr>
              <p:cNvPr id="13"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4" name="Picture 1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5" name="Picture 14"/>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2" name="Straight Connector 11"/>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solidFill>
                  <a:srgbClr val="008000"/>
                </a:solidFill>
              </a:rPr>
              <a:t>A</a:t>
            </a:r>
            <a:r>
              <a:rPr lang="en-US" sz="4000" dirty="0" smtClean="0"/>
              <a:t>ugment the submission</a:t>
            </a:r>
            <a:endParaRPr lang="en-US" sz="4000" dirty="0"/>
          </a:p>
        </p:txBody>
      </p:sp>
      <p:sp>
        <p:nvSpPr>
          <p:cNvPr id="3" name="Content Placeholder 2"/>
          <p:cNvSpPr>
            <a:spLocks noGrp="1"/>
          </p:cNvSpPr>
          <p:nvPr>
            <p:ph idx="1"/>
          </p:nvPr>
        </p:nvSpPr>
        <p:spPr>
          <a:xfrm>
            <a:off x="4376143" y="1600200"/>
            <a:ext cx="4310657" cy="4525963"/>
          </a:xfrm>
        </p:spPr>
        <p:txBody>
          <a:bodyPr>
            <a:normAutofit/>
          </a:bodyPr>
          <a:lstStyle/>
          <a:p>
            <a:r>
              <a:rPr lang="en-US" sz="2400" dirty="0" smtClean="0"/>
              <a:t>Enhance metadata to best facilitate discoverability.</a:t>
            </a:r>
          </a:p>
          <a:p>
            <a:endParaRPr lang="en-US" sz="2400" dirty="0" smtClean="0"/>
          </a:p>
          <a:p>
            <a:r>
              <a:rPr lang="en-US" sz="2400" dirty="0" smtClean="0"/>
              <a:t>Create and apply metadata for the data record</a:t>
            </a:r>
          </a:p>
          <a:p>
            <a:endParaRPr lang="en-US" sz="2400" dirty="0" smtClean="0"/>
          </a:p>
          <a:p>
            <a:r>
              <a:rPr lang="en-US" sz="2400" dirty="0" smtClean="0"/>
              <a:t>When appropriate, structure and present metadata in domain-specific schemas to facilitate interoperability with other systems.</a:t>
            </a:r>
          </a:p>
          <a:p>
            <a:endParaRPr lang="en-US" sz="2400" dirty="0"/>
          </a:p>
        </p:txBody>
      </p:sp>
      <p:pic>
        <p:nvPicPr>
          <p:cNvPr id="5" name="Picture 4"/>
          <p:cNvPicPr>
            <a:picLocks noChangeAspect="1"/>
          </p:cNvPicPr>
          <p:nvPr/>
        </p:nvPicPr>
        <p:blipFill>
          <a:blip r:embed="rId2"/>
          <a:stretch>
            <a:fillRect/>
          </a:stretch>
        </p:blipFill>
        <p:spPr>
          <a:xfrm>
            <a:off x="457200" y="1600200"/>
            <a:ext cx="3546212" cy="4101570"/>
          </a:xfrm>
          <a:prstGeom prst="rect">
            <a:avLst/>
          </a:prstGeom>
        </p:spPr>
      </p:pic>
      <p:sp>
        <p:nvSpPr>
          <p:cNvPr id="6" name="Rectangle 5"/>
          <p:cNvSpPr/>
          <p:nvPr/>
        </p:nvSpPr>
        <p:spPr>
          <a:xfrm>
            <a:off x="69025" y="5987663"/>
            <a:ext cx="4003412" cy="276999"/>
          </a:xfrm>
          <a:prstGeom prst="rect">
            <a:avLst/>
          </a:prstGeom>
        </p:spPr>
        <p:txBody>
          <a:bodyPr wrap="square">
            <a:spAutoFit/>
          </a:bodyPr>
          <a:lstStyle/>
          <a:p>
            <a:r>
              <a:rPr lang="en-US" sz="1200" dirty="0" smtClean="0"/>
              <a:t>https://</a:t>
            </a:r>
            <a:r>
              <a:rPr lang="en-US" sz="1200" dirty="0" err="1" smtClean="0"/>
              <a:t>www.dpconline.org/images/metadata.png</a:t>
            </a:r>
            <a:endParaRPr lang="en-US" sz="1200" dirty="0"/>
          </a:p>
        </p:txBody>
      </p:sp>
      <p:grpSp>
        <p:nvGrpSpPr>
          <p:cNvPr id="7" name="Group 6"/>
          <p:cNvGrpSpPr/>
          <p:nvPr/>
        </p:nvGrpSpPr>
        <p:grpSpPr>
          <a:xfrm>
            <a:off x="255641" y="1"/>
            <a:ext cx="8888358" cy="552282"/>
            <a:chOff x="255641" y="0"/>
            <a:chExt cx="8888358" cy="894593"/>
          </a:xfrm>
        </p:grpSpPr>
        <p:grpSp>
          <p:nvGrpSpPr>
            <p:cNvPr id="8" name="Group 14"/>
            <p:cNvGrpSpPr/>
            <p:nvPr/>
          </p:nvGrpSpPr>
          <p:grpSpPr>
            <a:xfrm>
              <a:off x="6858000" y="0"/>
              <a:ext cx="2285999" cy="894593"/>
              <a:chOff x="6858000" y="0"/>
              <a:chExt cx="2285999" cy="894593"/>
            </a:xfrm>
          </p:grpSpPr>
          <p:pic>
            <p:nvPicPr>
              <p:cNvPr id="10"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1" name="Picture 10">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2" name="Picture 11"/>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9" name="Straight Connector 8"/>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solidFill>
                  <a:srgbClr val="008000"/>
                </a:solidFill>
              </a:rPr>
              <a:t>T</a:t>
            </a:r>
            <a:r>
              <a:rPr lang="en-US" sz="4000" dirty="0" smtClean="0"/>
              <a:t>ransform file formats</a:t>
            </a:r>
            <a:endParaRPr lang="en-US" sz="4000" dirty="0"/>
          </a:p>
        </p:txBody>
      </p:sp>
      <p:sp>
        <p:nvSpPr>
          <p:cNvPr id="3" name="Content Placeholder 2"/>
          <p:cNvSpPr>
            <a:spLocks noGrp="1"/>
          </p:cNvSpPr>
          <p:nvPr>
            <p:ph idx="1"/>
          </p:nvPr>
        </p:nvSpPr>
        <p:spPr>
          <a:xfrm>
            <a:off x="4514192" y="1600200"/>
            <a:ext cx="4172608" cy="4525963"/>
          </a:xfrm>
        </p:spPr>
        <p:txBody>
          <a:bodyPr>
            <a:normAutofit/>
          </a:bodyPr>
          <a:lstStyle/>
          <a:p>
            <a:r>
              <a:rPr lang="en-US" sz="2400" dirty="0" smtClean="0"/>
              <a:t>Identify specialized file formats and their restrictions </a:t>
            </a:r>
          </a:p>
          <a:p>
            <a:pPr lvl="1"/>
            <a:r>
              <a:rPr lang="en-US" sz="2000" dirty="0" smtClean="0"/>
              <a:t>(e.g., Is the software freely available? Link to it or archive it alongside the data). </a:t>
            </a:r>
          </a:p>
          <a:p>
            <a:r>
              <a:rPr lang="en-US" sz="2400" dirty="0" smtClean="0"/>
              <a:t>Transform files into open, non-proprietary file formats </a:t>
            </a:r>
          </a:p>
          <a:p>
            <a:r>
              <a:rPr lang="en-US" sz="2400" b="1" dirty="0" smtClean="0">
                <a:solidFill>
                  <a:schemeClr val="accent2">
                    <a:lumMod val="75000"/>
                  </a:schemeClr>
                </a:solidFill>
              </a:rPr>
              <a:t>Note: Retain original files if data transfer is not perfect</a:t>
            </a:r>
          </a:p>
          <a:p>
            <a:endParaRPr lang="en-US" sz="2400" dirty="0"/>
          </a:p>
        </p:txBody>
      </p:sp>
      <p:pic>
        <p:nvPicPr>
          <p:cNvPr id="5" name="Picture 4"/>
          <p:cNvPicPr>
            <a:picLocks noChangeAspect="1"/>
          </p:cNvPicPr>
          <p:nvPr/>
        </p:nvPicPr>
        <p:blipFill>
          <a:blip r:embed="rId3"/>
          <a:stretch>
            <a:fillRect/>
          </a:stretch>
        </p:blipFill>
        <p:spPr>
          <a:xfrm>
            <a:off x="0" y="1765872"/>
            <a:ext cx="4514192" cy="3411631"/>
          </a:xfrm>
          <a:prstGeom prst="rect">
            <a:avLst/>
          </a:prstGeom>
        </p:spPr>
      </p:pic>
      <p:sp>
        <p:nvSpPr>
          <p:cNvPr id="7" name="Rectangle 6"/>
          <p:cNvSpPr/>
          <p:nvPr/>
        </p:nvSpPr>
        <p:spPr>
          <a:xfrm>
            <a:off x="457200" y="5177503"/>
            <a:ext cx="1835734" cy="276999"/>
          </a:xfrm>
          <a:prstGeom prst="rect">
            <a:avLst/>
          </a:prstGeom>
        </p:spPr>
        <p:txBody>
          <a:bodyPr wrap="none">
            <a:spAutoFit/>
          </a:bodyPr>
          <a:lstStyle/>
          <a:p>
            <a:r>
              <a:rPr lang="en-US" sz="1200" dirty="0" smtClean="0"/>
              <a:t>https://5stardata.info/en/</a:t>
            </a:r>
            <a:endParaRPr lang="en-US" sz="1200" dirty="0"/>
          </a:p>
        </p:txBody>
      </p:sp>
      <p:grpSp>
        <p:nvGrpSpPr>
          <p:cNvPr id="11" name="Group 10"/>
          <p:cNvGrpSpPr/>
          <p:nvPr/>
        </p:nvGrpSpPr>
        <p:grpSpPr>
          <a:xfrm>
            <a:off x="255641" y="1"/>
            <a:ext cx="8888358" cy="552282"/>
            <a:chOff x="255641" y="0"/>
            <a:chExt cx="8888358" cy="894593"/>
          </a:xfrm>
        </p:grpSpPr>
        <p:grpSp>
          <p:nvGrpSpPr>
            <p:cNvPr id="12" name="Group 14"/>
            <p:cNvGrpSpPr/>
            <p:nvPr/>
          </p:nvGrpSpPr>
          <p:grpSpPr>
            <a:xfrm>
              <a:off x="6858000" y="0"/>
              <a:ext cx="2285999" cy="894593"/>
              <a:chOff x="6858000" y="0"/>
              <a:chExt cx="2285999" cy="894593"/>
            </a:xfrm>
          </p:grpSpPr>
          <p:pic>
            <p:nvPicPr>
              <p:cNvPr id="14"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5" name="Picture 14">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6" name="Picture 15"/>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3" name="Straight Connector 12"/>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solidFill>
                  <a:srgbClr val="008000"/>
                </a:solidFill>
              </a:rPr>
              <a:t>E</a:t>
            </a:r>
            <a:r>
              <a:rPr lang="en-US" sz="4000" dirty="0" smtClean="0"/>
              <a:t>valuate and rate </a:t>
            </a:r>
            <a:r>
              <a:rPr lang="en-US" sz="4000" dirty="0" err="1" smtClean="0"/>
              <a:t>FAIRness</a:t>
            </a:r>
            <a:endParaRPr lang="en-US" sz="4000" dirty="0"/>
          </a:p>
        </p:txBody>
      </p:sp>
      <p:sp>
        <p:nvSpPr>
          <p:cNvPr id="3" name="Content Placeholder 2"/>
          <p:cNvSpPr>
            <a:spLocks noGrp="1"/>
          </p:cNvSpPr>
          <p:nvPr>
            <p:ph idx="1"/>
          </p:nvPr>
        </p:nvSpPr>
        <p:spPr>
          <a:xfrm>
            <a:off x="4527996" y="1600200"/>
            <a:ext cx="4158803" cy="4525963"/>
          </a:xfrm>
        </p:spPr>
        <p:txBody>
          <a:bodyPr>
            <a:normAutofit/>
          </a:bodyPr>
          <a:lstStyle/>
          <a:p>
            <a:r>
              <a:rPr lang="en-US" sz="2400" dirty="0" smtClean="0"/>
              <a:t>Score the dataset and recommend ways to increase the </a:t>
            </a:r>
            <a:r>
              <a:rPr lang="en-US" sz="2400" dirty="0" err="1" smtClean="0"/>
              <a:t>FAIRness</a:t>
            </a:r>
            <a:r>
              <a:rPr lang="en-US" sz="2400" dirty="0" smtClean="0"/>
              <a:t> of the data</a:t>
            </a:r>
          </a:p>
          <a:p>
            <a:endParaRPr lang="en-US" sz="2400" dirty="0"/>
          </a:p>
        </p:txBody>
      </p:sp>
      <p:pic>
        <p:nvPicPr>
          <p:cNvPr id="6" name="Picture 5"/>
          <p:cNvPicPr>
            <a:picLocks noChangeAspect="1"/>
          </p:cNvPicPr>
          <p:nvPr/>
        </p:nvPicPr>
        <p:blipFill>
          <a:blip r:embed="rId2"/>
          <a:stretch>
            <a:fillRect/>
          </a:stretch>
        </p:blipFill>
        <p:spPr>
          <a:xfrm>
            <a:off x="0" y="1600200"/>
            <a:ext cx="4720347" cy="3348530"/>
          </a:xfrm>
          <a:prstGeom prst="rect">
            <a:avLst/>
          </a:prstGeom>
        </p:spPr>
      </p:pic>
      <p:pic>
        <p:nvPicPr>
          <p:cNvPr id="8" name="Picture 7"/>
          <p:cNvPicPr>
            <a:picLocks noChangeAspect="1"/>
          </p:cNvPicPr>
          <p:nvPr/>
        </p:nvPicPr>
        <p:blipFill>
          <a:blip r:embed="rId3"/>
          <a:stretch>
            <a:fillRect/>
          </a:stretch>
        </p:blipFill>
        <p:spPr>
          <a:xfrm>
            <a:off x="5772084" y="3307417"/>
            <a:ext cx="2286000" cy="2286000"/>
          </a:xfrm>
          <a:prstGeom prst="rect">
            <a:avLst/>
          </a:prstGeom>
        </p:spPr>
      </p:pic>
      <p:sp>
        <p:nvSpPr>
          <p:cNvPr id="9" name="Rectangle 8"/>
          <p:cNvSpPr/>
          <p:nvPr/>
        </p:nvSpPr>
        <p:spPr>
          <a:xfrm>
            <a:off x="209543" y="5408751"/>
            <a:ext cx="2608406" cy="276999"/>
          </a:xfrm>
          <a:prstGeom prst="rect">
            <a:avLst/>
          </a:prstGeom>
        </p:spPr>
        <p:txBody>
          <a:bodyPr wrap="none">
            <a:spAutoFit/>
          </a:bodyPr>
          <a:lstStyle/>
          <a:p>
            <a:r>
              <a:rPr lang="en-US" sz="1200" dirty="0" smtClean="0"/>
              <a:t>https://</a:t>
            </a:r>
            <a:r>
              <a:rPr lang="en-US" sz="1200" dirty="0" err="1" smtClean="0"/>
              <a:t>vidensportal.deic.dk</a:t>
            </a:r>
            <a:r>
              <a:rPr lang="en-US" sz="1200" dirty="0" smtClean="0"/>
              <a:t>/en/FAIR</a:t>
            </a:r>
            <a:endParaRPr lang="en-US" sz="1200" dirty="0"/>
          </a:p>
        </p:txBody>
      </p:sp>
      <p:grpSp>
        <p:nvGrpSpPr>
          <p:cNvPr id="10" name="Group 9"/>
          <p:cNvGrpSpPr/>
          <p:nvPr/>
        </p:nvGrpSpPr>
        <p:grpSpPr>
          <a:xfrm>
            <a:off x="255641" y="1"/>
            <a:ext cx="8888358" cy="552282"/>
            <a:chOff x="255641" y="0"/>
            <a:chExt cx="8888358" cy="894593"/>
          </a:xfrm>
        </p:grpSpPr>
        <p:grpSp>
          <p:nvGrpSpPr>
            <p:cNvPr id="11" name="Group 14"/>
            <p:cNvGrpSpPr/>
            <p:nvPr/>
          </p:nvGrpSpPr>
          <p:grpSpPr>
            <a:xfrm>
              <a:off x="6858000" y="0"/>
              <a:ext cx="2285999" cy="894593"/>
              <a:chOff x="6858000" y="0"/>
              <a:chExt cx="2285999" cy="894593"/>
            </a:xfrm>
          </p:grpSpPr>
          <p:pic>
            <p:nvPicPr>
              <p:cNvPr id="13"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4" name="Picture 1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5" name="Picture 14"/>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2" name="Straight Connector 11"/>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The old way of doing research (Science)</a:t>
            </a:r>
            <a:endParaRPr lang="en-US" sz="3200" dirty="0"/>
          </a:p>
        </p:txBody>
      </p:sp>
      <p:sp>
        <p:nvSpPr>
          <p:cNvPr id="4" name="TextBox 3"/>
          <p:cNvSpPr txBox="1"/>
          <p:nvPr/>
        </p:nvSpPr>
        <p:spPr>
          <a:xfrm>
            <a:off x="325221" y="6314045"/>
            <a:ext cx="6331593" cy="307777"/>
          </a:xfrm>
          <a:prstGeom prst="rect">
            <a:avLst/>
          </a:prstGeom>
          <a:noFill/>
        </p:spPr>
        <p:txBody>
          <a:bodyPr wrap="none" rtlCol="0">
            <a:spAutoFit/>
          </a:bodyPr>
          <a:lstStyle/>
          <a:p>
            <a:r>
              <a:rPr lang="en-US" sz="1400" dirty="0" smtClean="0"/>
              <a:t>Martin </a:t>
            </a:r>
            <a:r>
              <a:rPr lang="en-US" sz="1400" dirty="0" err="1" smtClean="0"/>
              <a:t>Donelly</a:t>
            </a:r>
            <a:r>
              <a:rPr lang="en-US" sz="1400" dirty="0" smtClean="0"/>
              <a:t> – Digital Data Curation at the Digital Curation Centre(DH2016)</a:t>
            </a:r>
            <a:endParaRPr lang="en-US" sz="1400" dirty="0"/>
          </a:p>
        </p:txBody>
      </p:sp>
      <p:grpSp>
        <p:nvGrpSpPr>
          <p:cNvPr id="3" name="Group 24"/>
          <p:cNvGrpSpPr/>
          <p:nvPr/>
        </p:nvGrpSpPr>
        <p:grpSpPr>
          <a:xfrm>
            <a:off x="325221" y="1538992"/>
            <a:ext cx="8361579" cy="4466188"/>
            <a:chOff x="325221" y="1248311"/>
            <a:chExt cx="8361579" cy="4466188"/>
          </a:xfrm>
        </p:grpSpPr>
        <p:sp>
          <p:nvSpPr>
            <p:cNvPr id="6" name="Rectangle 5"/>
            <p:cNvSpPr/>
            <p:nvPr/>
          </p:nvSpPr>
          <p:spPr>
            <a:xfrm>
              <a:off x="325221" y="1248311"/>
              <a:ext cx="8361579" cy="54102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tx1"/>
                  </a:solidFill>
                </a:rPr>
                <a:t>1. Researcher collects data (information)</a:t>
              </a:r>
              <a:endParaRPr lang="en-US" sz="2500" dirty="0">
                <a:solidFill>
                  <a:schemeClr val="tx1"/>
                </a:solidFill>
              </a:endParaRPr>
            </a:p>
          </p:txBody>
        </p:sp>
        <p:sp>
          <p:nvSpPr>
            <p:cNvPr id="7" name="Rectangle 6"/>
            <p:cNvSpPr/>
            <p:nvPr/>
          </p:nvSpPr>
          <p:spPr>
            <a:xfrm>
              <a:off x="1186456" y="2009143"/>
              <a:ext cx="7500344" cy="54102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tx1"/>
                  </a:solidFill>
                </a:rPr>
                <a:t>2. Researcher interprets /synthesizes data</a:t>
              </a:r>
              <a:endParaRPr lang="en-US" sz="2500" dirty="0">
                <a:solidFill>
                  <a:schemeClr val="tx1"/>
                </a:solidFill>
              </a:endParaRPr>
            </a:p>
          </p:txBody>
        </p:sp>
        <p:sp>
          <p:nvSpPr>
            <p:cNvPr id="10" name="Rectangle 9"/>
            <p:cNvSpPr/>
            <p:nvPr/>
          </p:nvSpPr>
          <p:spPr>
            <a:xfrm>
              <a:off x="1948033" y="2787069"/>
              <a:ext cx="6738767" cy="54102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tx1"/>
                  </a:solidFill>
                </a:rPr>
                <a:t>3. Researcher writes paper based on data</a:t>
              </a:r>
              <a:endParaRPr lang="en-US" sz="2500" dirty="0">
                <a:solidFill>
                  <a:schemeClr val="tx1"/>
                </a:solidFill>
              </a:endParaRPr>
            </a:p>
          </p:txBody>
        </p:sp>
        <p:sp>
          <p:nvSpPr>
            <p:cNvPr id="11" name="Rectangle 10"/>
            <p:cNvSpPr/>
            <p:nvPr/>
          </p:nvSpPr>
          <p:spPr>
            <a:xfrm>
              <a:off x="2773304" y="3552306"/>
              <a:ext cx="5913496" cy="54102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tx1"/>
                  </a:solidFill>
                </a:rPr>
                <a:t>4. Paper is published (and preserved)</a:t>
              </a:r>
              <a:endParaRPr lang="en-US" sz="2500" dirty="0">
                <a:solidFill>
                  <a:schemeClr val="tx1"/>
                </a:solidFill>
              </a:endParaRPr>
            </a:p>
          </p:txBody>
        </p:sp>
        <p:sp>
          <p:nvSpPr>
            <p:cNvPr id="12" name="Rectangle 11"/>
            <p:cNvSpPr/>
            <p:nvPr/>
          </p:nvSpPr>
          <p:spPr>
            <a:xfrm>
              <a:off x="4317255" y="5173477"/>
              <a:ext cx="4369545" cy="541022"/>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bg1"/>
                  </a:solidFill>
                </a:rPr>
                <a:t>6.                           </a:t>
              </a:r>
              <a:r>
                <a:rPr lang="en-US" sz="2500" b="1" dirty="0" smtClean="0">
                  <a:solidFill>
                    <a:schemeClr val="bg1"/>
                  </a:solidFill>
                </a:rPr>
                <a:t> ???</a:t>
              </a:r>
              <a:endParaRPr lang="en-US" sz="2500" b="1" dirty="0">
                <a:solidFill>
                  <a:schemeClr val="bg1"/>
                </a:solidFill>
              </a:endParaRPr>
            </a:p>
          </p:txBody>
        </p:sp>
        <p:cxnSp>
          <p:nvCxnSpPr>
            <p:cNvPr id="23" name="Shape 22"/>
            <p:cNvCxnSpPr/>
            <p:nvPr/>
          </p:nvCxnSpPr>
          <p:spPr>
            <a:xfrm rot="16200000" flipH="1">
              <a:off x="797862" y="1891059"/>
              <a:ext cx="490319" cy="286870"/>
            </a:xfrm>
            <a:prstGeom prst="curved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hape 14"/>
            <p:cNvCxnSpPr/>
            <p:nvPr/>
          </p:nvCxnSpPr>
          <p:spPr>
            <a:xfrm rot="16200000" flipH="1">
              <a:off x="1559440" y="2651890"/>
              <a:ext cx="490319" cy="286870"/>
            </a:xfrm>
            <a:prstGeom prst="curved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hape 19"/>
            <p:cNvCxnSpPr>
              <a:endCxn id="11" idx="1"/>
            </p:cNvCxnSpPr>
            <p:nvPr/>
          </p:nvCxnSpPr>
          <p:spPr>
            <a:xfrm rot="16200000" flipH="1">
              <a:off x="2382506" y="3432019"/>
              <a:ext cx="494726" cy="286870"/>
            </a:xfrm>
            <a:prstGeom prst="curved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17275" y="4351558"/>
              <a:ext cx="5369525" cy="54102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500" dirty="0" smtClean="0">
                  <a:solidFill>
                    <a:schemeClr val="tx1"/>
                  </a:solidFill>
                </a:rPr>
                <a:t>5. End of research project</a:t>
              </a:r>
              <a:endParaRPr lang="en-US" sz="2500" dirty="0">
                <a:solidFill>
                  <a:schemeClr val="tx1"/>
                </a:solidFill>
              </a:endParaRPr>
            </a:p>
          </p:txBody>
        </p:sp>
        <p:cxnSp>
          <p:nvCxnSpPr>
            <p:cNvPr id="26" name="Shape 25"/>
            <p:cNvCxnSpPr/>
            <p:nvPr/>
          </p:nvCxnSpPr>
          <p:spPr>
            <a:xfrm rot="16200000" flipH="1">
              <a:off x="2926477" y="4208124"/>
              <a:ext cx="494726" cy="286869"/>
            </a:xfrm>
            <a:prstGeom prst="curved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hape 26"/>
            <p:cNvCxnSpPr/>
            <p:nvPr/>
          </p:nvCxnSpPr>
          <p:spPr>
            <a:xfrm rot="16200000" flipH="1">
              <a:off x="3926458" y="4998294"/>
              <a:ext cx="494726" cy="286869"/>
            </a:xfrm>
            <a:prstGeom prst="curved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 name="Group 15"/>
          <p:cNvGrpSpPr/>
          <p:nvPr/>
        </p:nvGrpSpPr>
        <p:grpSpPr>
          <a:xfrm>
            <a:off x="255641" y="1"/>
            <a:ext cx="8888358" cy="552282"/>
            <a:chOff x="255641" y="0"/>
            <a:chExt cx="8888358" cy="894593"/>
          </a:xfrm>
        </p:grpSpPr>
        <p:grpSp>
          <p:nvGrpSpPr>
            <p:cNvPr id="8" name="Group 14"/>
            <p:cNvGrpSpPr/>
            <p:nvPr/>
          </p:nvGrpSpPr>
          <p:grpSpPr>
            <a:xfrm>
              <a:off x="6858000" y="0"/>
              <a:ext cx="2285999" cy="894593"/>
              <a:chOff x="6858000" y="0"/>
              <a:chExt cx="2285999" cy="894593"/>
            </a:xfrm>
          </p:grpSpPr>
          <p:pic>
            <p:nvPicPr>
              <p:cNvPr id="19"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21" name="Picture 20">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24" name="Picture 23"/>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8" name="Straight Connector 17"/>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solidFill>
                  <a:srgbClr val="008000"/>
                </a:solidFill>
              </a:rPr>
              <a:t>D</a:t>
            </a:r>
            <a:r>
              <a:rPr lang="en-US" sz="4000" dirty="0" smtClean="0"/>
              <a:t>ocument curation activities</a:t>
            </a:r>
            <a:endParaRPr lang="en-US" sz="4000" dirty="0"/>
          </a:p>
        </p:txBody>
      </p:sp>
      <p:sp>
        <p:nvSpPr>
          <p:cNvPr id="3" name="Content Placeholder 2"/>
          <p:cNvSpPr>
            <a:spLocks noGrp="1"/>
          </p:cNvSpPr>
          <p:nvPr>
            <p:ph idx="1"/>
          </p:nvPr>
        </p:nvSpPr>
        <p:spPr>
          <a:xfrm>
            <a:off x="4555606" y="1600200"/>
            <a:ext cx="4131193" cy="4695216"/>
          </a:xfrm>
        </p:spPr>
        <p:txBody>
          <a:bodyPr>
            <a:normAutofit/>
          </a:bodyPr>
          <a:lstStyle/>
          <a:p>
            <a:r>
              <a:rPr lang="en-US" sz="2400" dirty="0" smtClean="0"/>
              <a:t>Record all necessary information capturing who did what to the dataset and when</a:t>
            </a:r>
          </a:p>
          <a:p>
            <a:endParaRPr lang="en-US" sz="2400" dirty="0"/>
          </a:p>
        </p:txBody>
      </p:sp>
      <p:pic>
        <p:nvPicPr>
          <p:cNvPr id="5" name="Picture 4"/>
          <p:cNvPicPr>
            <a:picLocks noChangeAspect="1"/>
          </p:cNvPicPr>
          <p:nvPr/>
        </p:nvPicPr>
        <p:blipFill>
          <a:blip r:embed="rId3"/>
          <a:stretch>
            <a:fillRect/>
          </a:stretch>
        </p:blipFill>
        <p:spPr>
          <a:xfrm>
            <a:off x="650371" y="1600200"/>
            <a:ext cx="3684355" cy="3684355"/>
          </a:xfrm>
          <a:prstGeom prst="rect">
            <a:avLst/>
          </a:prstGeom>
        </p:spPr>
      </p:pic>
      <p:sp>
        <p:nvSpPr>
          <p:cNvPr id="7" name="Rectangle 6"/>
          <p:cNvSpPr/>
          <p:nvPr/>
        </p:nvSpPr>
        <p:spPr>
          <a:xfrm>
            <a:off x="0" y="5284555"/>
            <a:ext cx="4572000" cy="276999"/>
          </a:xfrm>
          <a:prstGeom prst="rect">
            <a:avLst/>
          </a:prstGeom>
        </p:spPr>
        <p:txBody>
          <a:bodyPr>
            <a:spAutoFit/>
          </a:bodyPr>
          <a:lstStyle/>
          <a:p>
            <a:r>
              <a:rPr lang="en-US" sz="1200" dirty="0" smtClean="0"/>
              <a:t>https://png.pngtree.com/svg/20160721/5d2eac559c.svg</a:t>
            </a:r>
            <a:endParaRPr lang="en-US" sz="1200" dirty="0"/>
          </a:p>
        </p:txBody>
      </p:sp>
      <p:grpSp>
        <p:nvGrpSpPr>
          <p:cNvPr id="9" name="Group 8"/>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How would you rate the “importance” of a variety of key data curation </a:t>
            </a:r>
            <a:r>
              <a:rPr lang="en-US" smtClean="0"/>
              <a:t>activities</a:t>
            </a:r>
          </a:p>
          <a:p>
            <a:pPr>
              <a:buNone/>
            </a:pPr>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4953"/>
            <a:ext cx="8229600" cy="1143000"/>
          </a:xfrm>
        </p:spPr>
        <p:txBody>
          <a:bodyPr>
            <a:normAutofit/>
          </a:bodyPr>
          <a:lstStyle/>
          <a:p>
            <a:r>
              <a:rPr lang="en-US" dirty="0"/>
              <a:t>4</a:t>
            </a:r>
            <a:r>
              <a:rPr lang="en-US" dirty="0" smtClean="0"/>
              <a:t>. Protecting confidentiality</a:t>
            </a:r>
            <a:endParaRPr lang="en-US" dirty="0"/>
          </a:p>
        </p:txBody>
      </p:sp>
      <p:grpSp>
        <p:nvGrpSpPr>
          <p:cNvPr id="3" name="Group 2"/>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7" name="Picture 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8" name="Picture 7"/>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5" name="Straight Connector 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473687" y="2603497"/>
            <a:ext cx="4670313" cy="3443402"/>
          </a:xfrm>
          <a:prstGeom prst="rect">
            <a:avLst/>
          </a:prstGeom>
          <a:ln>
            <a:noFill/>
          </a:ln>
        </p:spPr>
      </p:pic>
      <p:sp>
        <p:nvSpPr>
          <p:cNvPr id="2" name="Title 1"/>
          <p:cNvSpPr>
            <a:spLocks noGrp="1"/>
          </p:cNvSpPr>
          <p:nvPr>
            <p:ph type="title"/>
          </p:nvPr>
        </p:nvSpPr>
        <p:spPr/>
        <p:txBody>
          <a:bodyPr>
            <a:normAutofit fontScale="90000"/>
          </a:bodyPr>
          <a:lstStyle/>
          <a:p>
            <a:r>
              <a:rPr lang="en-US" dirty="0" err="1" smtClean="0"/>
              <a:t>Anonymising</a:t>
            </a:r>
            <a:r>
              <a:rPr lang="en-US" dirty="0" smtClean="0"/>
              <a:t> / De-identifying data</a:t>
            </a:r>
            <a:endParaRPr lang="en-US" dirty="0"/>
          </a:p>
        </p:txBody>
      </p:sp>
      <p:sp>
        <p:nvSpPr>
          <p:cNvPr id="4" name="Content Placeholder 3"/>
          <p:cNvSpPr>
            <a:spLocks noGrp="1"/>
          </p:cNvSpPr>
          <p:nvPr>
            <p:ph idx="1"/>
          </p:nvPr>
        </p:nvSpPr>
        <p:spPr/>
        <p:txBody>
          <a:bodyPr>
            <a:normAutofit/>
          </a:bodyPr>
          <a:lstStyle/>
          <a:p>
            <a:r>
              <a:rPr lang="en-US" sz="2400" dirty="0" smtClean="0"/>
              <a:t>The process of removing identifying information so that the remaining data does not make it possible identify an entity</a:t>
            </a:r>
          </a:p>
          <a:p>
            <a:r>
              <a:rPr lang="en-US" sz="2400" dirty="0" smtClean="0"/>
              <a:t>It’s a balance between utility </a:t>
            </a:r>
          </a:p>
          <a:p>
            <a:r>
              <a:rPr lang="en-US" sz="2400" dirty="0" smtClean="0"/>
              <a:t>and privacy</a:t>
            </a:r>
          </a:p>
          <a:p>
            <a:r>
              <a:rPr lang="en-US" sz="2400" dirty="0" smtClean="0"/>
              <a:t>Depends on:</a:t>
            </a:r>
          </a:p>
          <a:p>
            <a:pPr lvl="1"/>
            <a:r>
              <a:rPr lang="en-US" sz="2400" dirty="0" smtClean="0"/>
              <a:t>type of data</a:t>
            </a:r>
          </a:p>
          <a:p>
            <a:pPr lvl="1"/>
            <a:r>
              <a:rPr lang="en-US" sz="2400" dirty="0" smtClean="0"/>
              <a:t>sensitivity of data</a:t>
            </a:r>
          </a:p>
          <a:p>
            <a:pPr lvl="1"/>
            <a:r>
              <a:rPr lang="en-US" sz="2400" dirty="0" smtClean="0"/>
              <a:t>type of release</a:t>
            </a:r>
          </a:p>
          <a:p>
            <a:pPr lvl="1"/>
            <a:r>
              <a:rPr lang="en-US" sz="2400" dirty="0" smtClean="0"/>
              <a:t>risk based approach</a:t>
            </a:r>
          </a:p>
          <a:p>
            <a:endParaRPr lang="en-US" sz="2400" dirty="0"/>
          </a:p>
        </p:txBody>
      </p:sp>
      <p:grpSp>
        <p:nvGrpSpPr>
          <p:cNvPr id="12" name="Group 11"/>
          <p:cNvGrpSpPr/>
          <p:nvPr/>
        </p:nvGrpSpPr>
        <p:grpSpPr>
          <a:xfrm>
            <a:off x="255641" y="1"/>
            <a:ext cx="8888358" cy="552282"/>
            <a:chOff x="255641" y="0"/>
            <a:chExt cx="8888358" cy="894593"/>
          </a:xfrm>
        </p:grpSpPr>
        <p:grpSp>
          <p:nvGrpSpPr>
            <p:cNvPr id="13" name="Group 14"/>
            <p:cNvGrpSpPr/>
            <p:nvPr/>
          </p:nvGrpSpPr>
          <p:grpSpPr>
            <a:xfrm>
              <a:off x="6858000" y="0"/>
              <a:ext cx="2285999" cy="894593"/>
              <a:chOff x="6858000" y="0"/>
              <a:chExt cx="2285999" cy="894593"/>
            </a:xfrm>
          </p:grpSpPr>
          <p:pic>
            <p:nvPicPr>
              <p:cNvPr id="15"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6" name="Picture 15">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7" name="Picture 16"/>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4" name="Straight Connector 13"/>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a:t>
            </a:r>
            <a:r>
              <a:rPr lang="en-US" dirty="0" err="1" smtClean="0"/>
              <a:t>anonymise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Ethical reasons</a:t>
            </a:r>
          </a:p>
          <a:p>
            <a:pPr lvl="1"/>
            <a:r>
              <a:rPr lang="en-US" dirty="0" smtClean="0"/>
              <a:t>protect people’s identity (sensitive, illegal, confidential information)</a:t>
            </a:r>
          </a:p>
          <a:p>
            <a:pPr lvl="1"/>
            <a:r>
              <a:rPr lang="en-US" dirty="0" smtClean="0"/>
              <a:t>disguise research location </a:t>
            </a:r>
          </a:p>
          <a:p>
            <a:r>
              <a:rPr lang="en-US" dirty="0" smtClean="0"/>
              <a:t>Legal reasons</a:t>
            </a:r>
          </a:p>
          <a:p>
            <a:pPr lvl="1"/>
            <a:r>
              <a:rPr lang="en-US" dirty="0" smtClean="0"/>
              <a:t>not to disclose personal data	</a:t>
            </a:r>
          </a:p>
          <a:p>
            <a:r>
              <a:rPr lang="en-US" dirty="0" smtClean="0"/>
              <a:t>Commercial reasons</a:t>
            </a:r>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 risks</a:t>
            </a:r>
            <a:endParaRPr lang="en-US" dirty="0"/>
          </a:p>
        </p:txBody>
      </p:sp>
      <p:sp>
        <p:nvSpPr>
          <p:cNvPr id="3" name="Content Placeholder 2"/>
          <p:cNvSpPr>
            <a:spLocks noGrp="1"/>
          </p:cNvSpPr>
          <p:nvPr>
            <p:ph idx="1"/>
          </p:nvPr>
        </p:nvSpPr>
        <p:spPr>
          <a:xfrm>
            <a:off x="4413250" y="1600201"/>
            <a:ext cx="4553770" cy="4126214"/>
          </a:xfrm>
        </p:spPr>
        <p:txBody>
          <a:bodyPr/>
          <a:lstStyle/>
          <a:p>
            <a:r>
              <a:rPr lang="en-US" dirty="0" smtClean="0"/>
              <a:t>Identity disclosure (re-identification)</a:t>
            </a:r>
          </a:p>
          <a:p>
            <a:endParaRPr lang="en-US" dirty="0" smtClean="0"/>
          </a:p>
          <a:p>
            <a:r>
              <a:rPr lang="en-US" dirty="0" smtClean="0"/>
              <a:t>Attribute disclosure</a:t>
            </a:r>
          </a:p>
          <a:p>
            <a:endParaRPr lang="en-US" dirty="0" smtClean="0"/>
          </a:p>
          <a:p>
            <a:r>
              <a:rPr lang="en-US" dirty="0" smtClean="0"/>
              <a:t>Inference disclosure</a:t>
            </a:r>
          </a:p>
          <a:p>
            <a:endParaRPr lang="en-US" dirty="0" smtClean="0"/>
          </a:p>
          <a:p>
            <a:endParaRPr lang="en-US" dirty="0" smtClean="0"/>
          </a:p>
          <a:p>
            <a:endParaRPr lang="en-US" dirty="0"/>
          </a:p>
        </p:txBody>
      </p:sp>
      <p:grpSp>
        <p:nvGrpSpPr>
          <p:cNvPr id="12" name="Group 11"/>
          <p:cNvGrpSpPr/>
          <p:nvPr/>
        </p:nvGrpSpPr>
        <p:grpSpPr>
          <a:xfrm>
            <a:off x="0" y="1600201"/>
            <a:ext cx="4413250" cy="4126214"/>
            <a:chOff x="4683125" y="1637639"/>
            <a:chExt cx="4413250" cy="4126214"/>
          </a:xfrm>
        </p:grpSpPr>
        <p:pic>
          <p:nvPicPr>
            <p:cNvPr id="4" name="Picture 3" descr="Screen Shot 2019-06-21 at 15.29.28.png"/>
            <p:cNvPicPr>
              <a:picLocks noChangeAspect="1"/>
            </p:cNvPicPr>
            <p:nvPr/>
          </p:nvPicPr>
          <p:blipFill>
            <a:blip r:embed="rId3"/>
            <a:stretch>
              <a:fillRect/>
            </a:stretch>
          </p:blipFill>
          <p:spPr>
            <a:xfrm>
              <a:off x="4683126" y="2821687"/>
              <a:ext cx="4413249" cy="2942166"/>
            </a:xfrm>
            <a:prstGeom prst="rect">
              <a:avLst/>
            </a:prstGeom>
            <a:ln>
              <a:solidFill>
                <a:schemeClr val="accent2">
                  <a:lumMod val="50000"/>
                </a:schemeClr>
              </a:solidFill>
            </a:ln>
          </p:spPr>
        </p:pic>
        <p:sp>
          <p:nvSpPr>
            <p:cNvPr id="5" name="TextBox 4"/>
            <p:cNvSpPr txBox="1"/>
            <p:nvPr/>
          </p:nvSpPr>
          <p:spPr>
            <a:xfrm>
              <a:off x="4683125" y="1637639"/>
              <a:ext cx="4413249" cy="1200328"/>
            </a:xfrm>
            <a:prstGeom prst="rect">
              <a:avLst/>
            </a:prstGeom>
            <a:noFill/>
            <a:ln w="28575" cap="flat" cmpd="sng" algn="ctr">
              <a:solidFill>
                <a:schemeClr val="accent2">
                  <a:lumMod val="50000"/>
                </a:schemeClr>
              </a:solidFill>
              <a:prstDash val="solid"/>
              <a:round/>
              <a:headEnd type="none" w="med" len="med"/>
              <a:tailEnd type="none" w="med" len="med"/>
            </a:ln>
          </p:spPr>
          <p:txBody>
            <a:bodyPr wrap="square" rtlCol="0">
              <a:spAutoFit/>
            </a:bodyPr>
            <a:lstStyle/>
            <a:p>
              <a:r>
                <a:rPr lang="en-US" sz="2400" b="1" dirty="0" smtClean="0"/>
                <a:t>How much information do you need to identify </a:t>
              </a:r>
              <a:r>
                <a:rPr lang="en-US" sz="2400" b="1" dirty="0" smtClean="0"/>
                <a:t>someone?</a:t>
              </a:r>
              <a:endParaRPr lang="en-US" sz="2400" b="1" dirty="0"/>
            </a:p>
          </p:txBody>
        </p:sp>
      </p:grpSp>
      <p:grpSp>
        <p:nvGrpSpPr>
          <p:cNvPr id="6" name="Group 5"/>
          <p:cNvGrpSpPr/>
          <p:nvPr/>
        </p:nvGrpSpPr>
        <p:grpSpPr>
          <a:xfrm>
            <a:off x="255641" y="1"/>
            <a:ext cx="8888358" cy="552282"/>
            <a:chOff x="255641" y="0"/>
            <a:chExt cx="8888358" cy="894593"/>
          </a:xfrm>
        </p:grpSpPr>
        <p:grpSp>
          <p:nvGrpSpPr>
            <p:cNvPr id="7" name="Group 14"/>
            <p:cNvGrpSpPr/>
            <p:nvPr/>
          </p:nvGrpSpPr>
          <p:grpSpPr>
            <a:xfrm>
              <a:off x="6858000" y="0"/>
              <a:ext cx="2285999" cy="894593"/>
              <a:chOff x="6858000" y="0"/>
              <a:chExt cx="2285999" cy="894593"/>
            </a:xfrm>
          </p:grpSpPr>
          <p:pic>
            <p:nvPicPr>
              <p:cNvPr id="9"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0" name="Picture 9">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1" name="Picture 10"/>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8" name="Straight Connector 7"/>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vert="horz" lIns="91440" tIns="45720" rIns="91440" bIns="45720" rtlCol="0">
            <a:normAutofit/>
          </a:bodyPr>
          <a:lstStyle/>
          <a:p>
            <a:pPr lvl="1">
              <a:buFont typeface="Arial"/>
              <a:buChar char="•"/>
            </a:pPr>
            <a:r>
              <a:rPr lang="en-US" sz="3200" b="1" dirty="0" smtClean="0"/>
              <a:t>Attribute suppression </a:t>
            </a:r>
          </a:p>
          <a:p>
            <a:pPr lvl="2"/>
            <a:r>
              <a:rPr lang="en-US" sz="2800" dirty="0" smtClean="0"/>
              <a:t>Removal of an entire part of data (also referred to as “column” in databases and spreadsheets) in a dataset </a:t>
            </a:r>
          </a:p>
          <a:p>
            <a:pPr lvl="2"/>
            <a:endParaRPr lang="en-US" sz="3200" dirty="0" smtClean="0"/>
          </a:p>
          <a:p>
            <a:pPr lvl="2"/>
            <a:endParaRPr lang="en-US" sz="3200" dirty="0" smtClean="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8629" y="3581156"/>
            <a:ext cx="7998851" cy="2910790"/>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lvl="2" algn="ctr"/>
            <a:r>
              <a:rPr lang="en-US" sz="2400" b="1" dirty="0" smtClean="0">
                <a:solidFill>
                  <a:srgbClr val="000000"/>
                </a:solidFill>
              </a:rPr>
              <a:t>When to use it: </a:t>
            </a:r>
            <a:r>
              <a:rPr lang="en-US" sz="2400" dirty="0" smtClean="0">
                <a:solidFill>
                  <a:schemeClr val="bg1"/>
                </a:solidFill>
              </a:rPr>
              <a:t>When an attribute is not required in the </a:t>
            </a:r>
            <a:r>
              <a:rPr lang="en-US" sz="2400" dirty="0" err="1" smtClean="0">
                <a:solidFill>
                  <a:schemeClr val="bg1"/>
                </a:solidFill>
              </a:rPr>
              <a:t>anonymised</a:t>
            </a:r>
            <a:r>
              <a:rPr lang="en-US" sz="2400" dirty="0" smtClean="0">
                <a:solidFill>
                  <a:schemeClr val="bg1"/>
                </a:solidFill>
              </a:rPr>
              <a:t> dataset, or when the attribute cannot otherwise be suitably </a:t>
            </a:r>
            <a:r>
              <a:rPr lang="en-US" sz="2400" dirty="0" err="1" smtClean="0">
                <a:solidFill>
                  <a:schemeClr val="bg1"/>
                </a:solidFill>
              </a:rPr>
              <a:t>anonymised</a:t>
            </a:r>
            <a:r>
              <a:rPr lang="en-US" sz="2400" dirty="0" smtClean="0">
                <a:solidFill>
                  <a:schemeClr val="bg1"/>
                </a:solidFill>
              </a:rPr>
              <a:t> with another technique. This technique should be applied at the start of the </a:t>
            </a:r>
            <a:r>
              <a:rPr lang="en-US" sz="2400" dirty="0" err="1" smtClean="0">
                <a:solidFill>
                  <a:schemeClr val="bg1"/>
                </a:solidFill>
              </a:rPr>
              <a:t>anonymisation</a:t>
            </a:r>
            <a:r>
              <a:rPr lang="en-US" sz="2400" dirty="0" smtClean="0">
                <a:solidFill>
                  <a:schemeClr val="bg1"/>
                </a:solidFill>
              </a:rPr>
              <a:t> process, as it is an easy way to decrease </a:t>
            </a:r>
            <a:r>
              <a:rPr lang="en-US" sz="2400" dirty="0" err="1" smtClean="0">
                <a:solidFill>
                  <a:schemeClr val="bg1"/>
                </a:solidFill>
              </a:rPr>
              <a:t>identifiability</a:t>
            </a:r>
            <a:r>
              <a:rPr lang="en-US" sz="2400" dirty="0" smtClean="0">
                <a:solidFill>
                  <a:schemeClr val="bg1"/>
                </a:solidFill>
              </a:rPr>
              <a:t> at this point.</a:t>
            </a:r>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199" y="1600200"/>
            <a:ext cx="8447729" cy="2255274"/>
          </a:xfrm>
        </p:spPr>
        <p:txBody>
          <a:bodyPr>
            <a:normAutofit fontScale="85000" lnSpcReduction="10000"/>
          </a:bodyPr>
          <a:lstStyle/>
          <a:p>
            <a:r>
              <a:rPr lang="en-US" dirty="0" smtClean="0"/>
              <a:t>In this example, the dataset consists of test scores. As the recipient only needs to </a:t>
            </a:r>
            <a:r>
              <a:rPr lang="en-US" dirty="0" err="1" smtClean="0"/>
              <a:t>analyse</a:t>
            </a:r>
            <a:r>
              <a:rPr lang="en-US" dirty="0" smtClean="0"/>
              <a:t> test scores obtained by students with respect to their various trainers but without analysis on the students themselves, the “student” attribute was removed. </a:t>
            </a:r>
          </a:p>
          <a:p>
            <a:endParaRPr lang="en-US" dirty="0"/>
          </a:p>
        </p:txBody>
      </p:sp>
      <p:pic>
        <p:nvPicPr>
          <p:cNvPr id="6" name="Picture 5" descr="Screen Shot 2019-06-20 at 14.13.37.png"/>
          <p:cNvPicPr>
            <a:picLocks noChangeAspect="1"/>
          </p:cNvPicPr>
          <p:nvPr/>
        </p:nvPicPr>
        <p:blipFill>
          <a:blip r:embed="rId2"/>
          <a:stretch>
            <a:fillRect/>
          </a:stretch>
        </p:blipFill>
        <p:spPr>
          <a:xfrm>
            <a:off x="457199" y="4145518"/>
            <a:ext cx="4492992" cy="2229391"/>
          </a:xfrm>
          <a:prstGeom prst="rect">
            <a:avLst/>
          </a:prstGeom>
        </p:spPr>
      </p:pic>
      <p:sp>
        <p:nvSpPr>
          <p:cNvPr id="7" name="TextBox 6"/>
          <p:cNvSpPr txBox="1"/>
          <p:nvPr/>
        </p:nvSpPr>
        <p:spPr>
          <a:xfrm>
            <a:off x="2003315" y="3776186"/>
            <a:ext cx="864765" cy="369332"/>
          </a:xfrm>
          <a:prstGeom prst="rect">
            <a:avLst/>
          </a:prstGeom>
          <a:noFill/>
        </p:spPr>
        <p:txBody>
          <a:bodyPr wrap="none" rtlCol="0">
            <a:spAutoFit/>
          </a:bodyPr>
          <a:lstStyle/>
          <a:p>
            <a:r>
              <a:rPr lang="en-US" dirty="0" smtClean="0"/>
              <a:t>Before</a:t>
            </a:r>
            <a:endParaRPr lang="en-US" dirty="0"/>
          </a:p>
        </p:txBody>
      </p:sp>
      <p:grpSp>
        <p:nvGrpSpPr>
          <p:cNvPr id="4" name="Group 8"/>
          <p:cNvGrpSpPr/>
          <p:nvPr/>
        </p:nvGrpSpPr>
        <p:grpSpPr>
          <a:xfrm>
            <a:off x="5381625" y="3776186"/>
            <a:ext cx="3305175" cy="2598724"/>
            <a:chOff x="5381625" y="3960852"/>
            <a:chExt cx="3305175" cy="2414058"/>
          </a:xfrm>
        </p:grpSpPr>
        <p:pic>
          <p:nvPicPr>
            <p:cNvPr id="5" name="Picture 4" descr="Screen Shot 2019-06-20 at 14.13.44.png"/>
            <p:cNvPicPr>
              <a:picLocks noChangeAspect="1"/>
            </p:cNvPicPr>
            <p:nvPr/>
          </p:nvPicPr>
          <p:blipFill>
            <a:blip r:embed="rId3"/>
            <a:stretch>
              <a:fillRect/>
            </a:stretch>
          </p:blipFill>
          <p:spPr>
            <a:xfrm>
              <a:off x="5381625" y="4330183"/>
              <a:ext cx="3305175" cy="2044727"/>
            </a:xfrm>
            <a:prstGeom prst="rect">
              <a:avLst/>
            </a:prstGeom>
          </p:spPr>
        </p:pic>
        <p:sp>
          <p:nvSpPr>
            <p:cNvPr id="8" name="TextBox 7"/>
            <p:cNvSpPr txBox="1"/>
            <p:nvPr/>
          </p:nvSpPr>
          <p:spPr>
            <a:xfrm>
              <a:off x="6892621" y="3960852"/>
              <a:ext cx="684966" cy="343087"/>
            </a:xfrm>
            <a:prstGeom prst="rect">
              <a:avLst/>
            </a:prstGeom>
            <a:noFill/>
          </p:spPr>
          <p:txBody>
            <a:bodyPr wrap="square" rtlCol="0">
              <a:spAutoFit/>
            </a:bodyPr>
            <a:lstStyle/>
            <a:p>
              <a:r>
                <a:rPr lang="en-US" dirty="0" smtClean="0"/>
                <a:t>After</a:t>
              </a:r>
              <a:endParaRPr lang="en-US" dirty="0"/>
            </a:p>
          </p:txBody>
        </p:sp>
      </p:grpSp>
      <p:grpSp>
        <p:nvGrpSpPr>
          <p:cNvPr id="9" name="Group 8"/>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normAutofit/>
          </a:bodyPr>
          <a:lstStyle/>
          <a:p>
            <a:r>
              <a:rPr lang="en-US" b="1" dirty="0" smtClean="0"/>
              <a:t>Record Suppression </a:t>
            </a:r>
          </a:p>
          <a:p>
            <a:pPr lvl="1"/>
            <a:r>
              <a:rPr lang="en-US" dirty="0" smtClean="0"/>
              <a:t>Record suppression refers to the removal of an entire record in a dataset. In contrast to most other techniques, this technique affects multiple attributes at the same time. </a:t>
            </a:r>
          </a:p>
          <a:p>
            <a:pPr lvl="1"/>
            <a:endParaRPr lang="en-US" dirty="0" smtClean="0"/>
          </a:p>
          <a:p>
            <a:pPr lvl="1">
              <a:buNone/>
            </a:pPr>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8629" y="4080964"/>
            <a:ext cx="7998851" cy="2568825"/>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smtClean="0">
                <a:solidFill>
                  <a:schemeClr val="tx1"/>
                </a:solidFill>
              </a:rPr>
              <a:t>When to use it: </a:t>
            </a:r>
            <a:r>
              <a:rPr lang="en-US" sz="2400" dirty="0" smtClean="0"/>
              <a:t>To remove outlier records which are unique or do not meet other criteria such as </a:t>
            </a:r>
            <a:r>
              <a:rPr lang="en-US" sz="2400" dirty="0" err="1" smtClean="0"/>
              <a:t>k</a:t>
            </a:r>
            <a:r>
              <a:rPr lang="en-US" sz="2400" dirty="0" smtClean="0"/>
              <a:t>-anonymity, and not to keep in the </a:t>
            </a:r>
            <a:r>
              <a:rPr lang="en-US" sz="2400" dirty="0" err="1" smtClean="0"/>
              <a:t>anonymised</a:t>
            </a:r>
            <a:r>
              <a:rPr lang="en-US" sz="2400" dirty="0" smtClean="0"/>
              <a:t> dataset. Outliers can lead to easy re-identification. It can be applied before or after other techniques (e.g. </a:t>
            </a:r>
            <a:r>
              <a:rPr lang="en-US" sz="2400" dirty="0" err="1" smtClean="0"/>
              <a:t>generalisation</a:t>
            </a:r>
            <a:r>
              <a:rPr lang="en-US" sz="2400" dirty="0" smtClean="0"/>
              <a:t>) have been applied. </a:t>
            </a:r>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pic>
        <p:nvPicPr>
          <p:cNvPr id="10" name="Picture 9" descr="Screen Shot 2019-06-20 at 14.13.37.png"/>
          <p:cNvPicPr>
            <a:picLocks noChangeAspect="1"/>
          </p:cNvPicPr>
          <p:nvPr/>
        </p:nvPicPr>
        <p:blipFill>
          <a:blip r:embed="rId5"/>
          <a:stretch>
            <a:fillRect/>
          </a:stretch>
        </p:blipFill>
        <p:spPr>
          <a:xfrm>
            <a:off x="457200" y="1587180"/>
            <a:ext cx="8229600" cy="4083470"/>
          </a:xfrm>
          <a:prstGeom prst="rect">
            <a:avLst/>
          </a:prstGeom>
        </p:spPr>
      </p:pic>
      <p:graphicFrame>
        <p:nvGraphicFramePr>
          <p:cNvPr id="14" name="Table 13"/>
          <p:cNvGraphicFramePr>
            <a:graphicFrameLocks noGrp="1"/>
          </p:cNvGraphicFramePr>
          <p:nvPr/>
        </p:nvGraphicFramePr>
        <p:xfrm>
          <a:off x="529667" y="5380018"/>
          <a:ext cx="7901338" cy="457200"/>
        </p:xfrm>
        <a:graphic>
          <a:graphicData uri="http://schemas.openxmlformats.org/drawingml/2006/table">
            <a:tbl>
              <a:tblPr firstRow="1" bandRow="1">
                <a:tableStyleId>{5940675A-B579-460E-94D1-54222C63F5DA}</a:tableStyleId>
              </a:tblPr>
              <a:tblGrid>
                <a:gridCol w="2780281"/>
                <a:gridCol w="2747883"/>
                <a:gridCol w="2373174"/>
              </a:tblGrid>
              <a:tr h="358996">
                <a:tc>
                  <a:txBody>
                    <a:bodyPr/>
                    <a:lstStyle/>
                    <a:p>
                      <a:r>
                        <a:rPr lang="en-US" sz="2400" b="1" dirty="0" smtClean="0"/>
                        <a:t>Xing </a:t>
                      </a:r>
                      <a:endParaRPr lang="en-US" sz="2400" b="1" dirty="0"/>
                    </a:p>
                  </a:txBody>
                  <a:tcP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r>
                        <a:rPr lang="en-US" sz="2400" b="1" dirty="0" smtClean="0"/>
                        <a:t>Chan</a:t>
                      </a:r>
                      <a:endParaRPr lang="en-US" sz="2400" b="1" dirty="0"/>
                    </a:p>
                  </a:txBody>
                  <a:tcP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r>
                        <a:rPr lang="en-US" sz="2400" b="1" dirty="0" smtClean="0"/>
                        <a:t>101</a:t>
                      </a:r>
                      <a:endParaRPr lang="en-US" sz="2400" b="1" dirty="0"/>
                    </a:p>
                  </a:txBody>
                  <a:tcP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nvGraphicFramePr>
        <p:xfrm>
          <a:off x="519651" y="1462254"/>
          <a:ext cx="7911354" cy="703158"/>
        </p:xfrm>
        <a:graphic>
          <a:graphicData uri="http://schemas.openxmlformats.org/drawingml/2006/table">
            <a:tbl>
              <a:tblPr firstRow="1" bandRow="1">
                <a:tableStyleId>{5940675A-B579-460E-94D1-54222C63F5DA}</a:tableStyleId>
              </a:tblPr>
              <a:tblGrid>
                <a:gridCol w="2783806"/>
                <a:gridCol w="2751366"/>
                <a:gridCol w="2376182"/>
              </a:tblGrid>
              <a:tr h="703158">
                <a:tc>
                  <a:txBody>
                    <a:bodyPr/>
                    <a:lstStyle/>
                    <a:p>
                      <a:r>
                        <a:rPr lang="en-US" sz="2400" b="1" dirty="0" err="1" smtClean="0">
                          <a:solidFill>
                            <a:schemeClr val="bg1"/>
                          </a:solidFill>
                        </a:rPr>
                        <a:t>Firstname</a:t>
                      </a:r>
                      <a:endParaRPr lang="en-US" sz="2400" b="1" dirty="0">
                        <a:solidFill>
                          <a:schemeClr val="bg1"/>
                        </a:solidFill>
                      </a:endParaRPr>
                    </a:p>
                  </a:txBody>
                  <a:tcPr anchor="ctr">
                    <a:solidFill>
                      <a:schemeClr val="tx1"/>
                    </a:solidFill>
                  </a:tcPr>
                </a:tc>
                <a:tc>
                  <a:txBody>
                    <a:bodyPr/>
                    <a:lstStyle/>
                    <a:p>
                      <a:r>
                        <a:rPr lang="en-US" sz="2400" b="1" dirty="0" err="1" smtClean="0">
                          <a:solidFill>
                            <a:schemeClr val="bg1"/>
                          </a:solidFill>
                        </a:rPr>
                        <a:t>Lastname</a:t>
                      </a:r>
                      <a:endParaRPr lang="en-US" sz="2400" b="1" dirty="0">
                        <a:solidFill>
                          <a:schemeClr val="bg1"/>
                        </a:solidFill>
                      </a:endParaRPr>
                    </a:p>
                  </a:txBody>
                  <a:tcPr anchor="ctr">
                    <a:solidFill>
                      <a:schemeClr val="tx1"/>
                    </a:solidFill>
                  </a:tcPr>
                </a:tc>
                <a:tc>
                  <a:txBody>
                    <a:bodyPr/>
                    <a:lstStyle/>
                    <a:p>
                      <a:r>
                        <a:rPr lang="en-US" sz="2400" b="1" dirty="0" err="1" smtClean="0">
                          <a:solidFill>
                            <a:schemeClr val="bg1"/>
                          </a:solidFill>
                        </a:rPr>
                        <a:t>Ageyears</a:t>
                      </a:r>
                      <a:endParaRPr lang="en-US" sz="2400" b="1" dirty="0">
                        <a:solidFill>
                          <a:schemeClr val="bg1"/>
                        </a:solidFill>
                      </a:endParaRPr>
                    </a:p>
                  </a:txBody>
                  <a:tcPr anchor="ctr">
                    <a:solidFill>
                      <a:schemeClr val="tx1"/>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in the current age</a:t>
            </a:r>
            <a:endParaRPr lang="en-US" dirty="0"/>
          </a:p>
        </p:txBody>
      </p:sp>
      <p:pic>
        <p:nvPicPr>
          <p:cNvPr id="28679" name="Picture 7"/>
          <p:cNvPicPr>
            <a:picLocks noChangeAspect="1" noChangeArrowheads="1"/>
          </p:cNvPicPr>
          <p:nvPr/>
        </p:nvPicPr>
        <p:blipFill>
          <a:blip r:embed="rId3"/>
          <a:srcRect/>
          <a:stretch>
            <a:fillRect/>
          </a:stretch>
        </p:blipFill>
        <p:spPr bwMode="auto">
          <a:xfrm>
            <a:off x="0" y="1781884"/>
            <a:ext cx="9142898" cy="3633232"/>
          </a:xfrm>
          <a:prstGeom prst="rect">
            <a:avLst/>
          </a:prstGeom>
          <a:noFill/>
          <a:ln w="9525">
            <a:noFill/>
            <a:miter lim="800000"/>
            <a:headEnd/>
            <a:tailEnd/>
          </a:ln>
          <a:effectLst/>
        </p:spPr>
      </p:pic>
      <p:grpSp>
        <p:nvGrpSpPr>
          <p:cNvPr id="3" name="Group 3"/>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767524" y="6252633"/>
            <a:ext cx="7181856" cy="276999"/>
          </a:xfrm>
          <a:prstGeom prst="rect">
            <a:avLst/>
          </a:prstGeom>
        </p:spPr>
        <p:txBody>
          <a:bodyPr wrap="square">
            <a:spAutoFit/>
          </a:bodyPr>
          <a:lstStyle/>
          <a:p>
            <a:r>
              <a:rPr lang="en-US" sz="1200" dirty="0" smtClean="0"/>
              <a:t>https://</a:t>
            </a:r>
            <a:r>
              <a:rPr lang="en-US" sz="1200" dirty="0" err="1" smtClean="0"/>
              <a:t>data.library.virginia.edu</a:t>
            </a:r>
            <a:r>
              <a:rPr lang="en-US" sz="1200" dirty="0" smtClean="0"/>
              <a:t>/data-management/lifecycle/</a:t>
            </a:r>
            <a:endParaRPr lang="en-US" sz="1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normAutofit/>
          </a:bodyPr>
          <a:lstStyle/>
          <a:p>
            <a:r>
              <a:rPr lang="en-US" b="1" dirty="0" smtClean="0"/>
              <a:t>Character Masking</a:t>
            </a:r>
          </a:p>
          <a:p>
            <a:pPr lvl="1"/>
            <a:r>
              <a:rPr lang="en-US" dirty="0" smtClean="0"/>
              <a:t>Character masking is the change of the characters of a data value, e.g. by using a constant symbol (e.g. “*” or “</a:t>
            </a:r>
            <a:r>
              <a:rPr lang="en-US" dirty="0" err="1" smtClean="0"/>
              <a:t>x</a:t>
            </a:r>
            <a:r>
              <a:rPr lang="en-US" dirty="0" smtClean="0"/>
              <a:t>”). Masking is typically partial, i.e. applied only to some characters in the attribute.</a:t>
            </a:r>
            <a:endParaRPr lang="en-US" dirty="0" smtClean="0"/>
          </a:p>
          <a:p>
            <a:pPr lvl="1"/>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7200" y="4497391"/>
            <a:ext cx="7998851" cy="2045199"/>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smtClean="0">
                <a:solidFill>
                  <a:schemeClr val="tx1"/>
                </a:solidFill>
              </a:rPr>
              <a:t>When to use it:</a:t>
            </a:r>
            <a:r>
              <a:rPr lang="en-US" sz="2400" b="1" dirty="0" smtClean="0">
                <a:solidFill>
                  <a:schemeClr val="tx1"/>
                </a:solidFill>
              </a:rPr>
              <a:t> </a:t>
            </a:r>
            <a:r>
              <a:rPr lang="en-US" sz="2400" dirty="0" smtClean="0"/>
              <a:t>When the data value is a string of characters and hiding part of it is sufficient to provide the extent of anonymity required. </a:t>
            </a:r>
          </a:p>
          <a:p>
            <a:endParaRPr lang="en-US" sz="2400" dirty="0" smtClean="0"/>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Content Placeholder 4"/>
          <p:cNvSpPr>
            <a:spLocks noGrp="1"/>
          </p:cNvSpPr>
          <p:nvPr>
            <p:ph idx="1"/>
          </p:nvPr>
        </p:nvSpPr>
        <p:spPr>
          <a:xfrm>
            <a:off x="457200" y="1600201"/>
            <a:ext cx="8229600" cy="2117578"/>
          </a:xfrm>
        </p:spPr>
        <p:txBody>
          <a:bodyPr>
            <a:normAutofit fontScale="77500" lnSpcReduction="20000"/>
          </a:bodyPr>
          <a:lstStyle/>
          <a:p>
            <a:r>
              <a:rPr lang="en-US" dirty="0" smtClean="0"/>
              <a:t>This example shows an online grocery store conducting a study of its delivery demand from historical data, in order to improve operational efficiency. The company masked out the last 4 digits of the postal codes, leaving the first 2 digits, which correspond to the “sector code” within Singapore. </a:t>
            </a:r>
          </a:p>
          <a:p>
            <a:endParaRPr lang="en-US" dirty="0"/>
          </a:p>
        </p:txBody>
      </p:sp>
      <p:pic>
        <p:nvPicPr>
          <p:cNvPr id="7" name="Picture 6" descr="Screen Shot 2019-06-20 at 14.20.39.png"/>
          <p:cNvPicPr>
            <a:picLocks noChangeAspect="1"/>
          </p:cNvPicPr>
          <p:nvPr/>
        </p:nvPicPr>
        <p:blipFill>
          <a:blip r:embed="rId2"/>
          <a:stretch>
            <a:fillRect/>
          </a:stretch>
        </p:blipFill>
        <p:spPr>
          <a:xfrm>
            <a:off x="0" y="4482753"/>
            <a:ext cx="4636071" cy="1835940"/>
          </a:xfrm>
          <a:prstGeom prst="rect">
            <a:avLst/>
          </a:prstGeom>
        </p:spPr>
      </p:pic>
      <p:sp>
        <p:nvSpPr>
          <p:cNvPr id="10" name="TextBox 9"/>
          <p:cNvSpPr txBox="1"/>
          <p:nvPr/>
        </p:nvSpPr>
        <p:spPr>
          <a:xfrm>
            <a:off x="1514756" y="4053295"/>
            <a:ext cx="864765" cy="369332"/>
          </a:xfrm>
          <a:prstGeom prst="rect">
            <a:avLst/>
          </a:prstGeom>
          <a:noFill/>
        </p:spPr>
        <p:txBody>
          <a:bodyPr wrap="none" rtlCol="0">
            <a:spAutoFit/>
          </a:bodyPr>
          <a:lstStyle/>
          <a:p>
            <a:r>
              <a:rPr lang="en-US" dirty="0" smtClean="0"/>
              <a:t>Before</a:t>
            </a:r>
            <a:endParaRPr lang="en-US" dirty="0"/>
          </a:p>
        </p:txBody>
      </p:sp>
      <p:grpSp>
        <p:nvGrpSpPr>
          <p:cNvPr id="3" name="Group 7"/>
          <p:cNvGrpSpPr/>
          <p:nvPr/>
        </p:nvGrpSpPr>
        <p:grpSpPr>
          <a:xfrm>
            <a:off x="4985856" y="4053295"/>
            <a:ext cx="4158144" cy="2265397"/>
            <a:chOff x="4985856" y="4053295"/>
            <a:chExt cx="4158144" cy="2265397"/>
          </a:xfrm>
        </p:grpSpPr>
        <p:pic>
          <p:nvPicPr>
            <p:cNvPr id="9" name="Picture 8" descr="Screen Shot 2019-06-20 at 14.21.12.png"/>
            <p:cNvPicPr>
              <a:picLocks noChangeAspect="1"/>
            </p:cNvPicPr>
            <p:nvPr/>
          </p:nvPicPr>
          <p:blipFill>
            <a:blip r:embed="rId3"/>
            <a:stretch>
              <a:fillRect/>
            </a:stretch>
          </p:blipFill>
          <p:spPr>
            <a:xfrm>
              <a:off x="4985856" y="4470207"/>
              <a:ext cx="4158144" cy="1848485"/>
            </a:xfrm>
            <a:prstGeom prst="rect">
              <a:avLst/>
            </a:prstGeom>
          </p:spPr>
        </p:pic>
        <p:sp>
          <p:nvSpPr>
            <p:cNvPr id="11" name="TextBox 10"/>
            <p:cNvSpPr txBox="1"/>
            <p:nvPr/>
          </p:nvSpPr>
          <p:spPr>
            <a:xfrm>
              <a:off x="6435667" y="4053295"/>
              <a:ext cx="684966" cy="369332"/>
            </a:xfrm>
            <a:prstGeom prst="rect">
              <a:avLst/>
            </a:prstGeom>
            <a:noFill/>
          </p:spPr>
          <p:txBody>
            <a:bodyPr wrap="none" rtlCol="0">
              <a:spAutoFit/>
            </a:bodyPr>
            <a:lstStyle/>
            <a:p>
              <a:r>
                <a:rPr lang="en-US" dirty="0" smtClean="0"/>
                <a:t>After</a:t>
              </a:r>
              <a:endParaRPr lang="en-US" dirty="0"/>
            </a:p>
          </p:txBody>
        </p:sp>
      </p:grpSp>
      <p:grpSp>
        <p:nvGrpSpPr>
          <p:cNvPr id="12" name="Group 11"/>
          <p:cNvGrpSpPr/>
          <p:nvPr/>
        </p:nvGrpSpPr>
        <p:grpSpPr>
          <a:xfrm>
            <a:off x="255641" y="1"/>
            <a:ext cx="8888358" cy="552282"/>
            <a:chOff x="255641" y="0"/>
            <a:chExt cx="8888358" cy="894593"/>
          </a:xfrm>
        </p:grpSpPr>
        <p:grpSp>
          <p:nvGrpSpPr>
            <p:cNvPr id="13" name="Group 14"/>
            <p:cNvGrpSpPr/>
            <p:nvPr/>
          </p:nvGrpSpPr>
          <p:grpSpPr>
            <a:xfrm>
              <a:off x="6858000" y="0"/>
              <a:ext cx="2285999" cy="894593"/>
              <a:chOff x="6858000" y="0"/>
              <a:chExt cx="2285999" cy="894593"/>
            </a:xfrm>
          </p:grpSpPr>
          <p:pic>
            <p:nvPicPr>
              <p:cNvPr id="15"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6" name="Picture 15">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7" name="Picture 16"/>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4" name="Straight Connector 13"/>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a:t>
            </a:r>
            <a:endParaRPr lang="en-US" dirty="0"/>
          </a:p>
        </p:txBody>
      </p:sp>
      <p:sp>
        <p:nvSpPr>
          <p:cNvPr id="3" name="Content Placeholder 2"/>
          <p:cNvSpPr>
            <a:spLocks noGrp="1"/>
          </p:cNvSpPr>
          <p:nvPr>
            <p:ph idx="1"/>
          </p:nvPr>
        </p:nvSpPr>
        <p:spPr/>
        <p:txBody>
          <a:bodyPr>
            <a:normAutofit/>
          </a:bodyPr>
          <a:lstStyle/>
          <a:p>
            <a:r>
              <a:rPr lang="en-US" b="1" dirty="0" err="1" smtClean="0"/>
              <a:t>Pseudonymisation</a:t>
            </a:r>
            <a:r>
              <a:rPr lang="en-US" b="1" dirty="0" smtClean="0"/>
              <a:t>/Coding</a:t>
            </a:r>
          </a:p>
          <a:p>
            <a:pPr lvl="1"/>
            <a:r>
              <a:rPr lang="en-US" dirty="0" smtClean="0"/>
              <a:t>The replacement of identifying data with made up values. Pseudonyms can be irreversible, or reversible (by the owner of the original data), where the original values are securely kept but can be retrieved and linked back to the pseudonym, should the need arises</a:t>
            </a:r>
          </a:p>
          <a:p>
            <a:pPr lvl="1"/>
            <a:endParaRPr lang="en-US" dirty="0" smtClean="0"/>
          </a:p>
          <a:p>
            <a:pPr lvl="1"/>
            <a:endParaRPr lang="en-US" dirty="0" smtClean="0"/>
          </a:p>
          <a:p>
            <a:pPr lvl="1">
              <a:buNone/>
            </a:pPr>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7200" y="5017919"/>
            <a:ext cx="7998851" cy="1628772"/>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smtClean="0">
                <a:solidFill>
                  <a:schemeClr val="tx1"/>
                </a:solidFill>
              </a:rPr>
              <a:t>When to use it:</a:t>
            </a:r>
            <a:r>
              <a:rPr lang="en-US" sz="2400" b="1" dirty="0" smtClean="0">
                <a:solidFill>
                  <a:schemeClr val="tx1"/>
                </a:solidFill>
              </a:rPr>
              <a:t> </a:t>
            </a:r>
            <a:r>
              <a:rPr lang="en-US" sz="2400" dirty="0" smtClean="0"/>
              <a:t>When data values need to be uniquely distinguished and where no character or any other implied information of the original attribute shall be kept. </a:t>
            </a:r>
          </a:p>
          <a:p>
            <a:endParaRPr lang="en-US" sz="2400" dirty="0" smtClean="0"/>
          </a:p>
          <a:p>
            <a:endParaRPr lang="en-US" sz="2400" dirty="0" smtClean="0"/>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8229600" cy="2331771"/>
          </a:xfrm>
        </p:spPr>
        <p:txBody>
          <a:bodyPr>
            <a:normAutofit fontScale="77500" lnSpcReduction="20000"/>
          </a:bodyPr>
          <a:lstStyle/>
          <a:p>
            <a:r>
              <a:rPr lang="en-US" dirty="0" smtClean="0"/>
              <a:t>This example shows </a:t>
            </a:r>
            <a:r>
              <a:rPr lang="en-US" dirty="0" err="1" smtClean="0"/>
              <a:t>pseudonymisation</a:t>
            </a:r>
            <a:r>
              <a:rPr lang="en-US" dirty="0" smtClean="0"/>
              <a:t> being applied to the names of persons who obtained their driving licenses, and some information about them. In this example, the names were replaced with pseudonyms instead of the attribute being suppressed, because the </a:t>
            </a:r>
            <a:r>
              <a:rPr lang="en-US" dirty="0" err="1" smtClean="0"/>
              <a:t>organisation</a:t>
            </a:r>
            <a:r>
              <a:rPr lang="en-US" dirty="0" smtClean="0"/>
              <a:t> wanted to be able to reverse the </a:t>
            </a:r>
            <a:r>
              <a:rPr lang="en-US" dirty="0" err="1" smtClean="0"/>
              <a:t>pseudonymisation</a:t>
            </a:r>
            <a:r>
              <a:rPr lang="en-US" dirty="0" smtClean="0"/>
              <a:t> if necessary </a:t>
            </a:r>
            <a:endParaRPr lang="en-US" dirty="0"/>
          </a:p>
        </p:txBody>
      </p:sp>
      <p:pic>
        <p:nvPicPr>
          <p:cNvPr id="4" name="Picture 3" descr="Screen Shot 2019-06-20 at 14.24.16.png"/>
          <p:cNvPicPr>
            <a:picLocks noChangeAspect="1"/>
          </p:cNvPicPr>
          <p:nvPr/>
        </p:nvPicPr>
        <p:blipFill>
          <a:blip r:embed="rId2"/>
          <a:stretch>
            <a:fillRect/>
          </a:stretch>
        </p:blipFill>
        <p:spPr>
          <a:xfrm>
            <a:off x="1" y="4422045"/>
            <a:ext cx="4391262" cy="2093832"/>
          </a:xfrm>
          <a:prstGeom prst="rect">
            <a:avLst/>
          </a:prstGeom>
        </p:spPr>
      </p:pic>
      <p:sp>
        <p:nvSpPr>
          <p:cNvPr id="6" name="TextBox 5"/>
          <p:cNvSpPr txBox="1"/>
          <p:nvPr/>
        </p:nvSpPr>
        <p:spPr>
          <a:xfrm>
            <a:off x="1721597" y="4052713"/>
            <a:ext cx="864765" cy="369332"/>
          </a:xfrm>
          <a:prstGeom prst="rect">
            <a:avLst/>
          </a:prstGeom>
          <a:noFill/>
        </p:spPr>
        <p:txBody>
          <a:bodyPr wrap="none" rtlCol="0">
            <a:spAutoFit/>
          </a:bodyPr>
          <a:lstStyle/>
          <a:p>
            <a:r>
              <a:rPr lang="en-US" dirty="0" smtClean="0"/>
              <a:t>Before</a:t>
            </a:r>
            <a:endParaRPr lang="en-US" dirty="0"/>
          </a:p>
        </p:txBody>
      </p:sp>
      <p:grpSp>
        <p:nvGrpSpPr>
          <p:cNvPr id="8" name="Group 7"/>
          <p:cNvGrpSpPr/>
          <p:nvPr/>
        </p:nvGrpSpPr>
        <p:grpSpPr>
          <a:xfrm>
            <a:off x="4769009" y="4052713"/>
            <a:ext cx="4374991" cy="2463164"/>
            <a:chOff x="4769009" y="4052713"/>
            <a:chExt cx="4374991" cy="2463164"/>
          </a:xfrm>
        </p:grpSpPr>
        <p:pic>
          <p:nvPicPr>
            <p:cNvPr id="5" name="Picture 4" descr="Screen Shot 2019-06-20 at 14.24.27.png"/>
            <p:cNvPicPr>
              <a:picLocks noChangeAspect="1"/>
            </p:cNvPicPr>
            <p:nvPr/>
          </p:nvPicPr>
          <p:blipFill>
            <a:blip r:embed="rId3"/>
            <a:stretch>
              <a:fillRect/>
            </a:stretch>
          </p:blipFill>
          <p:spPr>
            <a:xfrm>
              <a:off x="4769009" y="4422045"/>
              <a:ext cx="4374991" cy="2093832"/>
            </a:xfrm>
            <a:prstGeom prst="rect">
              <a:avLst/>
            </a:prstGeom>
          </p:spPr>
        </p:pic>
        <p:sp>
          <p:nvSpPr>
            <p:cNvPr id="7" name="TextBox 6"/>
            <p:cNvSpPr txBox="1"/>
            <p:nvPr/>
          </p:nvSpPr>
          <p:spPr>
            <a:xfrm>
              <a:off x="6875824" y="4052713"/>
              <a:ext cx="684966" cy="369332"/>
            </a:xfrm>
            <a:prstGeom prst="rect">
              <a:avLst/>
            </a:prstGeom>
            <a:noFill/>
          </p:spPr>
          <p:txBody>
            <a:bodyPr wrap="square" rtlCol="0">
              <a:spAutoFit/>
            </a:bodyPr>
            <a:lstStyle/>
            <a:p>
              <a:r>
                <a:rPr lang="en-US" dirty="0" smtClean="0"/>
                <a:t>After</a:t>
              </a:r>
              <a:endParaRPr lang="en-US" dirty="0"/>
            </a:p>
          </p:txBody>
        </p:sp>
      </p:grpSp>
      <p:grpSp>
        <p:nvGrpSpPr>
          <p:cNvPr id="9" name="Group 8"/>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8229600" cy="2500065"/>
          </a:xfrm>
        </p:spPr>
        <p:txBody>
          <a:bodyPr>
            <a:normAutofit lnSpcReduction="10000"/>
          </a:bodyPr>
          <a:lstStyle/>
          <a:p>
            <a:pPr lvl="1"/>
            <a:r>
              <a:rPr lang="en-US" dirty="0" smtClean="0"/>
              <a:t>For reversible </a:t>
            </a:r>
            <a:r>
              <a:rPr lang="en-US" dirty="0" err="1" smtClean="0"/>
              <a:t>pseudonymisation</a:t>
            </a:r>
            <a:r>
              <a:rPr lang="en-US" dirty="0" smtClean="0"/>
              <a:t>, the identity database is securely kept in case there is a future legitimate need to identify individuals. Security controls (including administrative and technical ones) should also be used to protect the identity database.</a:t>
            </a:r>
          </a:p>
          <a:p>
            <a:endParaRPr lang="en-US" dirty="0"/>
          </a:p>
        </p:txBody>
      </p:sp>
      <p:pic>
        <p:nvPicPr>
          <p:cNvPr id="5" name="Picture 4" descr="Screen Shot 2019-06-20 at 16.00.36.png"/>
          <p:cNvPicPr>
            <a:picLocks noChangeAspect="1"/>
          </p:cNvPicPr>
          <p:nvPr/>
        </p:nvPicPr>
        <p:blipFill>
          <a:blip r:embed="rId2"/>
          <a:stretch>
            <a:fillRect/>
          </a:stretch>
        </p:blipFill>
        <p:spPr>
          <a:xfrm>
            <a:off x="2555529" y="4100265"/>
            <a:ext cx="4421527" cy="2304839"/>
          </a:xfrm>
          <a:prstGeom prst="rect">
            <a:avLst/>
          </a:prstGeom>
        </p:spPr>
      </p:pic>
      <p:grpSp>
        <p:nvGrpSpPr>
          <p:cNvPr id="6" name="Group 5"/>
          <p:cNvGrpSpPr/>
          <p:nvPr/>
        </p:nvGrpSpPr>
        <p:grpSpPr>
          <a:xfrm>
            <a:off x="255641" y="1"/>
            <a:ext cx="8888358" cy="552282"/>
            <a:chOff x="255641" y="0"/>
            <a:chExt cx="8888358" cy="894593"/>
          </a:xfrm>
        </p:grpSpPr>
        <p:grpSp>
          <p:nvGrpSpPr>
            <p:cNvPr id="7" name="Group 14"/>
            <p:cNvGrpSpPr/>
            <p:nvPr/>
          </p:nvGrpSpPr>
          <p:grpSpPr>
            <a:xfrm>
              <a:off x="6858000" y="0"/>
              <a:ext cx="2285999" cy="894593"/>
              <a:chOff x="6858000" y="0"/>
              <a:chExt cx="2285999" cy="894593"/>
            </a:xfrm>
          </p:grpSpPr>
          <p:pic>
            <p:nvPicPr>
              <p:cNvPr id="9"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0" name="Picture 9">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1" name="Picture 10"/>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8" name="Straight Connector 7"/>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normAutofit/>
          </a:bodyPr>
          <a:lstStyle/>
          <a:p>
            <a:r>
              <a:rPr lang="en-US" b="1" dirty="0" err="1" smtClean="0"/>
              <a:t>Generalisation</a:t>
            </a:r>
            <a:r>
              <a:rPr lang="en-US" b="1" dirty="0" smtClean="0"/>
              <a:t> </a:t>
            </a:r>
          </a:p>
          <a:p>
            <a:pPr lvl="1"/>
            <a:r>
              <a:rPr lang="en-US" dirty="0" smtClean="0"/>
              <a:t> Description: a deliberate reduction in the precision of data. E.g. converting a person’s age into an age range, or a precise location into a less precise location. This technique is also referred to as recoding. </a:t>
            </a:r>
          </a:p>
          <a:p>
            <a:pPr lvl="1"/>
            <a:endParaRPr lang="en-US" dirty="0" smtClean="0"/>
          </a:p>
          <a:p>
            <a:pPr lvl="1"/>
            <a:endParaRPr lang="en-US" dirty="0" smtClean="0"/>
          </a:p>
          <a:p>
            <a:pPr lvl="1"/>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7200" y="4768067"/>
            <a:ext cx="7998851" cy="1103526"/>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smtClean="0">
                <a:solidFill>
                  <a:schemeClr val="tx1"/>
                </a:solidFill>
              </a:rPr>
              <a:t>When to use it:</a:t>
            </a:r>
            <a:r>
              <a:rPr lang="en-US" sz="2400" b="1" dirty="0" smtClean="0">
                <a:solidFill>
                  <a:schemeClr val="tx1"/>
                </a:solidFill>
              </a:rPr>
              <a:t> </a:t>
            </a:r>
            <a:r>
              <a:rPr lang="en-US" sz="2400" dirty="0" smtClean="0"/>
              <a:t>for values that can be </a:t>
            </a:r>
            <a:r>
              <a:rPr lang="en-US" sz="2400" dirty="0" err="1" smtClean="0"/>
              <a:t>generalised</a:t>
            </a:r>
            <a:r>
              <a:rPr lang="en-US" sz="2400" dirty="0" smtClean="0"/>
              <a:t> and still be useful for the intended purpose. </a:t>
            </a:r>
          </a:p>
          <a:p>
            <a:r>
              <a:rPr lang="en-US" sz="2400" dirty="0" smtClean="0"/>
              <a:t> </a:t>
            </a:r>
            <a:endParaRPr lang="en-US" sz="2400" dirty="0" smtClean="0"/>
          </a:p>
          <a:p>
            <a:endParaRPr lang="en-US" sz="2400" dirty="0" smtClean="0"/>
          </a:p>
          <a:p>
            <a:endParaRPr lang="en-US" sz="2400" dirty="0" smtClean="0"/>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1"/>
            <a:ext cx="8229600" cy="1551496"/>
          </a:xfrm>
        </p:spPr>
        <p:txBody>
          <a:bodyPr>
            <a:normAutofit fontScale="85000" lnSpcReduction="10000"/>
          </a:bodyPr>
          <a:lstStyle/>
          <a:p>
            <a:r>
              <a:rPr lang="en-US" dirty="0" smtClean="0"/>
              <a:t>In this example, this dataset contains person name (which has already been </a:t>
            </a:r>
            <a:r>
              <a:rPr lang="en-US" dirty="0" err="1" smtClean="0"/>
              <a:t>pseudonymised</a:t>
            </a:r>
            <a:r>
              <a:rPr lang="en-US" dirty="0" smtClean="0"/>
              <a:t>), age in years, and residential address. </a:t>
            </a:r>
            <a:endParaRPr lang="en-US" dirty="0"/>
          </a:p>
        </p:txBody>
      </p:sp>
      <p:pic>
        <p:nvPicPr>
          <p:cNvPr id="4" name="Picture 3" descr="Screen Shot 2019-06-20 at 14.34.12.png"/>
          <p:cNvPicPr>
            <a:picLocks noChangeAspect="1"/>
          </p:cNvPicPr>
          <p:nvPr/>
        </p:nvPicPr>
        <p:blipFill>
          <a:blip r:embed="rId2"/>
          <a:stretch>
            <a:fillRect/>
          </a:stretch>
        </p:blipFill>
        <p:spPr>
          <a:xfrm>
            <a:off x="15692" y="3304686"/>
            <a:ext cx="4462141" cy="3268371"/>
          </a:xfrm>
          <a:prstGeom prst="rect">
            <a:avLst/>
          </a:prstGeom>
        </p:spPr>
      </p:pic>
      <p:sp>
        <p:nvSpPr>
          <p:cNvPr id="6" name="TextBox 5"/>
          <p:cNvSpPr txBox="1"/>
          <p:nvPr/>
        </p:nvSpPr>
        <p:spPr>
          <a:xfrm>
            <a:off x="1346450" y="2967031"/>
            <a:ext cx="864765" cy="369332"/>
          </a:xfrm>
          <a:prstGeom prst="rect">
            <a:avLst/>
          </a:prstGeom>
          <a:noFill/>
        </p:spPr>
        <p:txBody>
          <a:bodyPr wrap="none" rtlCol="0">
            <a:spAutoFit/>
          </a:bodyPr>
          <a:lstStyle/>
          <a:p>
            <a:r>
              <a:rPr lang="en-US" dirty="0" smtClean="0"/>
              <a:t>Before</a:t>
            </a:r>
            <a:endParaRPr lang="en-US" dirty="0"/>
          </a:p>
        </p:txBody>
      </p:sp>
      <p:grpSp>
        <p:nvGrpSpPr>
          <p:cNvPr id="8" name="Group 7"/>
          <p:cNvGrpSpPr/>
          <p:nvPr/>
        </p:nvGrpSpPr>
        <p:grpSpPr>
          <a:xfrm>
            <a:off x="4610453" y="2934765"/>
            <a:ext cx="4533547" cy="3638293"/>
            <a:chOff x="4610453" y="2934765"/>
            <a:chExt cx="4533547" cy="3638293"/>
          </a:xfrm>
        </p:grpSpPr>
        <p:pic>
          <p:nvPicPr>
            <p:cNvPr id="5" name="Picture 4" descr="Screen Shot 2019-06-20 at 14.34.45.png"/>
            <p:cNvPicPr>
              <a:picLocks noChangeAspect="1"/>
            </p:cNvPicPr>
            <p:nvPr/>
          </p:nvPicPr>
          <p:blipFill>
            <a:blip r:embed="rId3"/>
            <a:stretch>
              <a:fillRect/>
            </a:stretch>
          </p:blipFill>
          <p:spPr>
            <a:xfrm>
              <a:off x="4610453" y="3304687"/>
              <a:ext cx="4533547" cy="3268371"/>
            </a:xfrm>
            <a:prstGeom prst="rect">
              <a:avLst/>
            </a:prstGeom>
          </p:spPr>
        </p:pic>
        <p:sp>
          <p:nvSpPr>
            <p:cNvPr id="7" name="TextBox 6"/>
            <p:cNvSpPr txBox="1"/>
            <p:nvPr/>
          </p:nvSpPr>
          <p:spPr>
            <a:xfrm>
              <a:off x="6494201" y="2934765"/>
              <a:ext cx="684966" cy="369332"/>
            </a:xfrm>
            <a:prstGeom prst="rect">
              <a:avLst/>
            </a:prstGeom>
            <a:noFill/>
          </p:spPr>
          <p:txBody>
            <a:bodyPr wrap="none" rtlCol="0">
              <a:spAutoFit/>
            </a:bodyPr>
            <a:lstStyle/>
            <a:p>
              <a:r>
                <a:rPr lang="en-US" dirty="0" smtClean="0"/>
                <a:t>After</a:t>
              </a:r>
              <a:endParaRPr lang="en-US" dirty="0"/>
            </a:p>
          </p:txBody>
        </p:sp>
      </p:grpSp>
      <p:grpSp>
        <p:nvGrpSpPr>
          <p:cNvPr id="9" name="Group 8"/>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normAutofit/>
          </a:bodyPr>
          <a:lstStyle/>
          <a:p>
            <a:r>
              <a:rPr lang="en-US" b="1" dirty="0" smtClean="0"/>
              <a:t>Swapping </a:t>
            </a:r>
          </a:p>
          <a:p>
            <a:pPr lvl="1"/>
            <a:r>
              <a:rPr lang="en-US" dirty="0" smtClean="0"/>
              <a:t>The purpose of swapping is to rearrange data in the dataset such that the individual attribute values are still represented in the dataset, but generally, do not correspond to the original records.</a:t>
            </a:r>
            <a:r>
              <a:rPr lang="en-US" dirty="0" smtClean="0"/>
              <a:t> Also referred </a:t>
            </a:r>
            <a:r>
              <a:rPr lang="en-US" dirty="0" smtClean="0"/>
              <a:t>to as shuffling and permutation. </a:t>
            </a:r>
          </a:p>
          <a:p>
            <a:pPr lvl="1"/>
            <a:endParaRPr lang="en-US" dirty="0" smtClean="0"/>
          </a:p>
          <a:p>
            <a:pPr lvl="1">
              <a:buNone/>
            </a:pPr>
            <a:endParaRPr lang="en-US" dirty="0" smtClean="0"/>
          </a:p>
          <a:p>
            <a:pPr lvl="1"/>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7200" y="4892993"/>
            <a:ext cx="8229600" cy="1899445"/>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smtClean="0">
                <a:solidFill>
                  <a:schemeClr val="tx1"/>
                </a:solidFill>
              </a:rPr>
              <a:t>When to use it:</a:t>
            </a:r>
            <a:r>
              <a:rPr lang="en-US" sz="2400" b="1" dirty="0" smtClean="0">
                <a:solidFill>
                  <a:schemeClr val="tx1"/>
                </a:solidFill>
              </a:rPr>
              <a:t> </a:t>
            </a:r>
            <a:r>
              <a:rPr lang="en-US" sz="2400" dirty="0" smtClean="0"/>
              <a:t>when subsequent analysis only needs to look at aggregated data, or analysis is at the intra-attribute level; in other words, there is no need for analysis of relationships between attributes at the record level. </a:t>
            </a:r>
            <a:endParaRPr lang="en-US" sz="2400" dirty="0" smtClean="0"/>
          </a:p>
          <a:p>
            <a:endParaRPr lang="en-US" sz="2400" dirty="0" smtClean="0"/>
          </a:p>
          <a:p>
            <a:endParaRPr lang="en-US" sz="2400" dirty="0" smtClean="0"/>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1"/>
            <a:ext cx="8229600" cy="1704492"/>
          </a:xfrm>
        </p:spPr>
        <p:txBody>
          <a:bodyPr/>
          <a:lstStyle/>
          <a:p>
            <a:r>
              <a:rPr lang="en-US" dirty="0" smtClean="0"/>
              <a:t>In this example, the dataset contains information about customer records for a business </a:t>
            </a:r>
            <a:r>
              <a:rPr lang="en-US" dirty="0" err="1" smtClean="0"/>
              <a:t>organisation</a:t>
            </a:r>
            <a:r>
              <a:rPr lang="en-US" dirty="0" smtClean="0"/>
              <a:t>. </a:t>
            </a:r>
          </a:p>
          <a:p>
            <a:endParaRPr lang="en-US" dirty="0"/>
          </a:p>
        </p:txBody>
      </p:sp>
      <p:pic>
        <p:nvPicPr>
          <p:cNvPr id="4" name="Picture 3" descr="Screen Shot 2019-06-20 at 14.38.43.png"/>
          <p:cNvPicPr>
            <a:picLocks noChangeAspect="1"/>
          </p:cNvPicPr>
          <p:nvPr/>
        </p:nvPicPr>
        <p:blipFill>
          <a:blip r:embed="rId3"/>
          <a:stretch>
            <a:fillRect/>
          </a:stretch>
        </p:blipFill>
        <p:spPr>
          <a:xfrm>
            <a:off x="0" y="3947986"/>
            <a:ext cx="5076259" cy="2171700"/>
          </a:xfrm>
          <a:prstGeom prst="rect">
            <a:avLst/>
          </a:prstGeom>
        </p:spPr>
      </p:pic>
      <p:sp>
        <p:nvSpPr>
          <p:cNvPr id="6" name="TextBox 5"/>
          <p:cNvSpPr txBox="1"/>
          <p:nvPr/>
        </p:nvSpPr>
        <p:spPr>
          <a:xfrm>
            <a:off x="1621860" y="3610682"/>
            <a:ext cx="864765" cy="369332"/>
          </a:xfrm>
          <a:prstGeom prst="rect">
            <a:avLst/>
          </a:prstGeom>
          <a:noFill/>
        </p:spPr>
        <p:txBody>
          <a:bodyPr wrap="none" rtlCol="0">
            <a:spAutoFit/>
          </a:bodyPr>
          <a:lstStyle/>
          <a:p>
            <a:r>
              <a:rPr lang="en-US" dirty="0" smtClean="0"/>
              <a:t>Before</a:t>
            </a:r>
            <a:endParaRPr lang="en-US" dirty="0"/>
          </a:p>
        </p:txBody>
      </p:sp>
      <p:grpSp>
        <p:nvGrpSpPr>
          <p:cNvPr id="8" name="Group 7"/>
          <p:cNvGrpSpPr/>
          <p:nvPr/>
        </p:nvGrpSpPr>
        <p:grpSpPr>
          <a:xfrm>
            <a:off x="5076259" y="3610682"/>
            <a:ext cx="4067742" cy="2509004"/>
            <a:chOff x="5076259" y="3610682"/>
            <a:chExt cx="4067742" cy="2509004"/>
          </a:xfrm>
        </p:grpSpPr>
        <p:pic>
          <p:nvPicPr>
            <p:cNvPr id="5" name="Picture 4" descr="Screen Shot 2019-06-20 at 14.38.50.png"/>
            <p:cNvPicPr>
              <a:picLocks noChangeAspect="1"/>
            </p:cNvPicPr>
            <p:nvPr/>
          </p:nvPicPr>
          <p:blipFill>
            <a:blip r:embed="rId4"/>
            <a:stretch>
              <a:fillRect/>
            </a:stretch>
          </p:blipFill>
          <p:spPr>
            <a:xfrm>
              <a:off x="5076259" y="3947986"/>
              <a:ext cx="4067742" cy="2171700"/>
            </a:xfrm>
            <a:prstGeom prst="rect">
              <a:avLst/>
            </a:prstGeom>
          </p:spPr>
        </p:pic>
        <p:sp>
          <p:nvSpPr>
            <p:cNvPr id="7" name="TextBox 6"/>
            <p:cNvSpPr txBox="1"/>
            <p:nvPr/>
          </p:nvSpPr>
          <p:spPr>
            <a:xfrm>
              <a:off x="6647207" y="3610682"/>
              <a:ext cx="684966" cy="369332"/>
            </a:xfrm>
            <a:prstGeom prst="rect">
              <a:avLst/>
            </a:prstGeom>
            <a:noFill/>
          </p:spPr>
          <p:txBody>
            <a:bodyPr wrap="none" rtlCol="0">
              <a:spAutoFit/>
            </a:bodyPr>
            <a:lstStyle/>
            <a:p>
              <a:r>
                <a:rPr lang="en-US" dirty="0" smtClean="0"/>
                <a:t>After</a:t>
              </a:r>
              <a:endParaRPr lang="en-US" dirty="0"/>
            </a:p>
          </p:txBody>
        </p:sp>
      </p:grpSp>
      <p:grpSp>
        <p:nvGrpSpPr>
          <p:cNvPr id="9" name="Group 8"/>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6"/>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lstStyle/>
          <a:p>
            <a:r>
              <a:rPr lang="en-US" b="1" dirty="0" smtClean="0"/>
              <a:t>Data Aggregation </a:t>
            </a:r>
          </a:p>
          <a:p>
            <a:pPr lvl="1"/>
            <a:r>
              <a:rPr lang="en-US" dirty="0" smtClean="0"/>
              <a:t>converting a dataset from a list of records to </a:t>
            </a:r>
            <a:r>
              <a:rPr lang="en-US" dirty="0" err="1" smtClean="0"/>
              <a:t>summarised</a:t>
            </a:r>
            <a:r>
              <a:rPr lang="en-US" dirty="0" smtClean="0"/>
              <a:t> values.</a:t>
            </a:r>
            <a:r>
              <a:rPr lang="en-US" dirty="0" smtClean="0"/>
              <a:t> </a:t>
            </a:r>
          </a:p>
          <a:p>
            <a:pPr lvl="1">
              <a:buNone/>
            </a:pPr>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7200" y="3943270"/>
            <a:ext cx="8229600" cy="1366149"/>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smtClean="0">
                <a:solidFill>
                  <a:schemeClr val="tx1"/>
                </a:solidFill>
              </a:rPr>
              <a:t>When to use it:</a:t>
            </a:r>
            <a:r>
              <a:rPr lang="en-US" sz="2400" b="1" dirty="0" smtClean="0">
                <a:solidFill>
                  <a:schemeClr val="tx1"/>
                </a:solidFill>
              </a:rPr>
              <a:t> </a:t>
            </a:r>
            <a:r>
              <a:rPr lang="en-US" sz="2400" dirty="0" smtClean="0"/>
              <a:t>when individual records are not required and aggregated data is sufficient for the purpose. </a:t>
            </a:r>
            <a:endParaRPr lang="en-US" sz="2400" dirty="0" smtClean="0"/>
          </a:p>
          <a:p>
            <a:endParaRPr lang="en-US" sz="2400" dirty="0" smtClean="0"/>
          </a:p>
          <a:p>
            <a:endParaRPr lang="en-US" sz="2400" dirty="0" smtClean="0"/>
          </a:p>
          <a:p>
            <a:pPr algn="ct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24498" y="2460297"/>
            <a:ext cx="8229600" cy="1143000"/>
          </a:xfrm>
        </p:spPr>
        <p:txBody>
          <a:bodyPr>
            <a:normAutofit fontScale="90000"/>
          </a:bodyPr>
          <a:lstStyle/>
          <a:p>
            <a:r>
              <a:rPr lang="en-US" b="1" dirty="0" smtClean="0"/>
              <a:t>1.</a:t>
            </a:r>
            <a:r>
              <a:rPr lang="en-US" b="1" dirty="0" smtClean="0">
                <a:solidFill>
                  <a:schemeClr val="accent2">
                    <a:lumMod val="75000"/>
                  </a:schemeClr>
                </a:solidFill>
              </a:rPr>
              <a:t>What</a:t>
            </a:r>
            <a:r>
              <a:rPr lang="en-US" b="1" dirty="0" smtClean="0"/>
              <a:t> is data curation &amp; preservation?</a:t>
            </a:r>
            <a:endParaRPr lang="en-US" dirty="0"/>
          </a:p>
        </p:txBody>
      </p:sp>
      <p:grpSp>
        <p:nvGrpSpPr>
          <p:cNvPr id="3" name="Group 2"/>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7" name="Picture 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8" name="Picture 7"/>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5" name="Straight Connector 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8432428" cy="1429101"/>
          </a:xfrm>
        </p:spPr>
        <p:txBody>
          <a:bodyPr>
            <a:normAutofit fontScale="62500" lnSpcReduction="20000"/>
          </a:bodyPr>
          <a:lstStyle/>
          <a:p>
            <a:r>
              <a:rPr lang="en-US" dirty="0" smtClean="0"/>
              <a:t>In this example, a charity </a:t>
            </a:r>
            <a:r>
              <a:rPr lang="en-US" dirty="0" err="1" smtClean="0"/>
              <a:t>organisation</a:t>
            </a:r>
            <a:r>
              <a:rPr lang="en-US" dirty="0" smtClean="0"/>
              <a:t> has records of the donations made, as well as some information about the donors. The charity </a:t>
            </a:r>
            <a:r>
              <a:rPr lang="en-US" dirty="0" err="1" smtClean="0"/>
              <a:t>organisation</a:t>
            </a:r>
            <a:r>
              <a:rPr lang="en-US" dirty="0" smtClean="0"/>
              <a:t> assessed that aggregated data is sufficient for an external consultant to perform data analysis, hence performs data aggregation on the original dataset.</a:t>
            </a:r>
          </a:p>
          <a:p>
            <a:endParaRPr lang="en-US" dirty="0"/>
          </a:p>
        </p:txBody>
      </p:sp>
      <p:pic>
        <p:nvPicPr>
          <p:cNvPr id="4" name="Picture 3" descr="Screen Shot 2019-06-20 at 14.43.47.png"/>
          <p:cNvPicPr>
            <a:picLocks noChangeAspect="1"/>
          </p:cNvPicPr>
          <p:nvPr/>
        </p:nvPicPr>
        <p:blipFill>
          <a:blip r:embed="rId2"/>
          <a:stretch>
            <a:fillRect/>
          </a:stretch>
        </p:blipFill>
        <p:spPr>
          <a:xfrm>
            <a:off x="184327" y="3029302"/>
            <a:ext cx="4375242" cy="2119476"/>
          </a:xfrm>
          <a:prstGeom prst="rect">
            <a:avLst/>
          </a:prstGeom>
        </p:spPr>
      </p:pic>
      <p:pic>
        <p:nvPicPr>
          <p:cNvPr id="5" name="Picture 4" descr="Screen Shot 2019-06-20 at 14.43.55.png"/>
          <p:cNvPicPr>
            <a:picLocks noChangeAspect="1"/>
          </p:cNvPicPr>
          <p:nvPr/>
        </p:nvPicPr>
        <p:blipFill>
          <a:blip r:embed="rId3"/>
          <a:stretch>
            <a:fillRect/>
          </a:stretch>
        </p:blipFill>
        <p:spPr>
          <a:xfrm>
            <a:off x="184328" y="5087581"/>
            <a:ext cx="4375242" cy="1506505"/>
          </a:xfrm>
          <a:prstGeom prst="rect">
            <a:avLst/>
          </a:prstGeom>
        </p:spPr>
      </p:pic>
      <p:pic>
        <p:nvPicPr>
          <p:cNvPr id="6" name="Picture 5" descr="Screen Shot 2019-06-20 at 14.44.00.png"/>
          <p:cNvPicPr>
            <a:picLocks noChangeAspect="1"/>
          </p:cNvPicPr>
          <p:nvPr/>
        </p:nvPicPr>
        <p:blipFill>
          <a:blip r:embed="rId4"/>
          <a:stretch>
            <a:fillRect/>
          </a:stretch>
        </p:blipFill>
        <p:spPr>
          <a:xfrm>
            <a:off x="4719638" y="3472219"/>
            <a:ext cx="4424362" cy="2082800"/>
          </a:xfrm>
          <a:prstGeom prst="rect">
            <a:avLst/>
          </a:prstGeom>
        </p:spPr>
      </p:pic>
      <p:sp>
        <p:nvSpPr>
          <p:cNvPr id="7" name="TextBox 6"/>
          <p:cNvSpPr txBox="1"/>
          <p:nvPr/>
        </p:nvSpPr>
        <p:spPr>
          <a:xfrm>
            <a:off x="6349734" y="3090497"/>
            <a:ext cx="684966" cy="369332"/>
          </a:xfrm>
          <a:prstGeom prst="rect">
            <a:avLst/>
          </a:prstGeom>
          <a:noFill/>
        </p:spPr>
        <p:txBody>
          <a:bodyPr wrap="none" rtlCol="0">
            <a:spAutoFit/>
          </a:bodyPr>
          <a:lstStyle/>
          <a:p>
            <a:r>
              <a:rPr lang="en-US" dirty="0" smtClean="0"/>
              <a:t>After</a:t>
            </a:r>
            <a:endParaRPr lang="en-US" dirty="0"/>
          </a:p>
        </p:txBody>
      </p:sp>
      <p:grpSp>
        <p:nvGrpSpPr>
          <p:cNvPr id="8" name="Group 7"/>
          <p:cNvGrpSpPr/>
          <p:nvPr/>
        </p:nvGrpSpPr>
        <p:grpSpPr>
          <a:xfrm>
            <a:off x="255641" y="1"/>
            <a:ext cx="8888358" cy="552282"/>
            <a:chOff x="255641" y="0"/>
            <a:chExt cx="8888358" cy="894593"/>
          </a:xfrm>
        </p:grpSpPr>
        <p:grpSp>
          <p:nvGrpSpPr>
            <p:cNvPr id="9"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6"/>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0" name="Straight Connector 9"/>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lstStyle/>
          <a:p>
            <a:r>
              <a:rPr lang="en-US" dirty="0" smtClean="0"/>
              <a:t>Data perturbation</a:t>
            </a:r>
          </a:p>
          <a:p>
            <a:r>
              <a:rPr lang="en-US" dirty="0" smtClean="0"/>
              <a:t>Hashing</a:t>
            </a:r>
          </a:p>
          <a:p>
            <a:r>
              <a:rPr lang="en-US" dirty="0" smtClean="0"/>
              <a:t>Synthetic data</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methodology</a:t>
            </a:r>
            <a:endParaRPr lang="en-US" dirty="0"/>
          </a:p>
        </p:txBody>
      </p:sp>
      <p:sp>
        <p:nvSpPr>
          <p:cNvPr id="3" name="Content Placeholder 2"/>
          <p:cNvSpPr>
            <a:spLocks noGrp="1"/>
          </p:cNvSpPr>
          <p:nvPr>
            <p:ph idx="1"/>
          </p:nvPr>
        </p:nvSpPr>
        <p:spPr/>
        <p:txBody>
          <a:bodyPr>
            <a:normAutofit/>
          </a:bodyPr>
          <a:lstStyle/>
          <a:p>
            <a:r>
              <a:rPr lang="en-US" dirty="0" smtClean="0"/>
              <a:t>Determine the release model</a:t>
            </a:r>
          </a:p>
          <a:p>
            <a:r>
              <a:rPr lang="en-US" dirty="0" smtClean="0"/>
              <a:t>Determine acceptable re-</a:t>
            </a:r>
            <a:r>
              <a:rPr lang="en-US" dirty="0" err="1" smtClean="0"/>
              <a:t>idetification</a:t>
            </a:r>
            <a:r>
              <a:rPr lang="en-US" dirty="0" smtClean="0"/>
              <a:t> risk threshold</a:t>
            </a:r>
          </a:p>
          <a:p>
            <a:r>
              <a:rPr lang="en-US" dirty="0" smtClean="0"/>
              <a:t>Classify data attributes</a:t>
            </a:r>
          </a:p>
          <a:p>
            <a:r>
              <a:rPr lang="en-US" dirty="0" smtClean="0"/>
              <a:t>Consider technical controls</a:t>
            </a:r>
          </a:p>
          <a:p>
            <a:pPr lvl="1"/>
            <a:r>
              <a:rPr lang="en-US" dirty="0" smtClean="0"/>
              <a:t>restricted access, query only, limit recipients, Digital Rights Management, on-site-access</a:t>
            </a:r>
          </a:p>
          <a:p>
            <a:endParaRPr lang="en-US" dirty="0"/>
          </a:p>
        </p:txBody>
      </p:sp>
      <p:sp>
        <p:nvSpPr>
          <p:cNvPr id="4" name="Rectangle 3"/>
          <p:cNvSpPr/>
          <p:nvPr/>
        </p:nvSpPr>
        <p:spPr>
          <a:xfrm>
            <a:off x="727821" y="5538455"/>
            <a:ext cx="7411740" cy="1173798"/>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Encryption Keys and Mapping tables need to properly managed and secured</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Data Perturbation </a:t>
            </a:r>
          </a:p>
          <a:p>
            <a:pPr lvl="1"/>
            <a:r>
              <a:rPr lang="en-US" dirty="0" smtClean="0"/>
              <a:t>the values from the original dataset are modified to be slightly different.</a:t>
            </a:r>
          </a:p>
          <a:p>
            <a:pPr lvl="1"/>
            <a:endParaRPr lang="en-US" dirty="0" smtClean="0"/>
          </a:p>
          <a:p>
            <a:pPr lvl="1"/>
            <a:r>
              <a:rPr lang="en-US" dirty="0" smtClean="0"/>
              <a:t>When to use it: for quasi-identifiers (typically numbers and dates) which may potentially be identifying when combined with other data sources, and slight changes in value are acceptable. This technique should not be used where data accuracy is crucial. </a:t>
            </a:r>
          </a:p>
          <a:p>
            <a:pPr lvl="1">
              <a:buNone/>
            </a:pPr>
            <a:r>
              <a:rPr lang="en-US" dirty="0" smtClean="0"/>
              <a:t> </a:t>
            </a:r>
          </a:p>
          <a:p>
            <a:pPr lvl="1">
              <a:buNone/>
            </a:pPr>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8229600" cy="1903385"/>
          </a:xfrm>
        </p:spPr>
        <p:txBody>
          <a:bodyPr>
            <a:normAutofit fontScale="70000" lnSpcReduction="20000"/>
          </a:bodyPr>
          <a:lstStyle/>
          <a:p>
            <a:r>
              <a:rPr lang="en-US" dirty="0" smtClean="0"/>
              <a:t>In this example, the dataset contains information to be used for research on possible linkage between a person’s height, weight, age, whether the person smokes, and whether the person has “disease A” and/or “disease B”. The person’s name has already been </a:t>
            </a:r>
            <a:r>
              <a:rPr lang="en-US" dirty="0" err="1" smtClean="0"/>
              <a:t>pseudonymised</a:t>
            </a:r>
            <a:r>
              <a:rPr lang="en-US" dirty="0" smtClean="0"/>
              <a:t>.</a:t>
            </a:r>
          </a:p>
          <a:p>
            <a:endParaRPr lang="en-US" dirty="0"/>
          </a:p>
        </p:txBody>
      </p:sp>
      <p:pic>
        <p:nvPicPr>
          <p:cNvPr id="4" name="Picture 3" descr="Screen Shot 2019-06-20 at 14.48.33.png"/>
          <p:cNvPicPr>
            <a:picLocks noChangeAspect="1"/>
          </p:cNvPicPr>
          <p:nvPr/>
        </p:nvPicPr>
        <p:blipFill>
          <a:blip r:embed="rId2"/>
          <a:stretch>
            <a:fillRect/>
          </a:stretch>
        </p:blipFill>
        <p:spPr>
          <a:xfrm>
            <a:off x="0" y="3046810"/>
            <a:ext cx="5324597" cy="1845568"/>
          </a:xfrm>
          <a:prstGeom prst="rect">
            <a:avLst/>
          </a:prstGeom>
        </p:spPr>
      </p:pic>
      <p:pic>
        <p:nvPicPr>
          <p:cNvPr id="6" name="Picture 5" descr="Screen Shot 2019-06-20 at 14.51.02.png"/>
          <p:cNvPicPr>
            <a:picLocks noChangeAspect="1"/>
          </p:cNvPicPr>
          <p:nvPr/>
        </p:nvPicPr>
        <p:blipFill>
          <a:blip r:embed="rId3"/>
          <a:stretch>
            <a:fillRect/>
          </a:stretch>
        </p:blipFill>
        <p:spPr>
          <a:xfrm>
            <a:off x="5324597" y="3023137"/>
            <a:ext cx="3806318" cy="1869241"/>
          </a:xfrm>
          <a:prstGeom prst="rect">
            <a:avLst/>
          </a:prstGeom>
        </p:spPr>
      </p:pic>
      <p:sp>
        <p:nvSpPr>
          <p:cNvPr id="7" name="TextBox 6"/>
          <p:cNvSpPr txBox="1"/>
          <p:nvPr/>
        </p:nvSpPr>
        <p:spPr>
          <a:xfrm>
            <a:off x="457200" y="5737312"/>
            <a:ext cx="684966" cy="369332"/>
          </a:xfrm>
          <a:prstGeom prst="rect">
            <a:avLst/>
          </a:prstGeom>
          <a:noFill/>
        </p:spPr>
        <p:txBody>
          <a:bodyPr wrap="none" rtlCol="0">
            <a:spAutoFit/>
          </a:bodyPr>
          <a:lstStyle/>
          <a:p>
            <a:r>
              <a:rPr lang="en-US" dirty="0" smtClean="0"/>
              <a:t>After</a:t>
            </a:r>
            <a:endParaRPr lang="en-US" dirty="0"/>
          </a:p>
        </p:txBody>
      </p:sp>
      <p:pic>
        <p:nvPicPr>
          <p:cNvPr id="5" name="Picture 4" descr="Screen Shot 2019-06-20 at 14.48.42.png"/>
          <p:cNvPicPr>
            <a:picLocks noChangeAspect="1"/>
          </p:cNvPicPr>
          <p:nvPr/>
        </p:nvPicPr>
        <p:blipFill>
          <a:blip r:embed="rId4"/>
          <a:stretch>
            <a:fillRect/>
          </a:stretch>
        </p:blipFill>
        <p:spPr>
          <a:xfrm>
            <a:off x="-3835" y="3689082"/>
            <a:ext cx="9147836" cy="2603059"/>
          </a:xfrm>
          <a:prstGeom prst="rect">
            <a:avLst/>
          </a:prstGeom>
        </p:spPr>
      </p:pic>
      <p:grpSp>
        <p:nvGrpSpPr>
          <p:cNvPr id="8" name="Group 7"/>
          <p:cNvGrpSpPr/>
          <p:nvPr/>
        </p:nvGrpSpPr>
        <p:grpSpPr>
          <a:xfrm>
            <a:off x="255641" y="1"/>
            <a:ext cx="8888358" cy="552282"/>
            <a:chOff x="255641" y="0"/>
            <a:chExt cx="8888358" cy="894593"/>
          </a:xfrm>
        </p:grpSpPr>
        <p:grpSp>
          <p:nvGrpSpPr>
            <p:cNvPr id="9"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6"/>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0" name="Straight Connector 9"/>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5. </a:t>
            </a:r>
            <a:r>
              <a:rPr lang="en-US" b="1" dirty="0" smtClean="0">
                <a:solidFill>
                  <a:srgbClr val="953735"/>
                </a:solidFill>
              </a:rPr>
              <a:t>Where </a:t>
            </a:r>
            <a:r>
              <a:rPr lang="en-US" b="1" dirty="0" smtClean="0"/>
              <a:t>to  preserve and archive</a:t>
            </a:r>
            <a:endParaRPr lang="en-US" b="1" dirty="0"/>
          </a:p>
        </p:txBody>
      </p:sp>
      <p:pic>
        <p:nvPicPr>
          <p:cNvPr id="5" name="Picture 4"/>
          <p:cNvPicPr>
            <a:picLocks noChangeAspect="1"/>
          </p:cNvPicPr>
          <p:nvPr/>
        </p:nvPicPr>
        <p:blipFill>
          <a:blip r:embed="rId2"/>
          <a:stretch>
            <a:fillRect/>
          </a:stretch>
        </p:blipFill>
        <p:spPr>
          <a:xfrm>
            <a:off x="1448031" y="3906019"/>
            <a:ext cx="6247937" cy="1968100"/>
          </a:xfrm>
          <a:prstGeom prst="rect">
            <a:avLst/>
          </a:prstGeom>
          <a:solidFill>
            <a:schemeClr val="accent2">
              <a:lumMod val="20000"/>
              <a:lumOff val="80000"/>
            </a:schemeClr>
          </a:solidFill>
          <a:ln w="47625">
            <a:gradFill flip="none" rotWithShape="1">
              <a:gsLst>
                <a:gs pos="0">
                  <a:schemeClr val="accent5"/>
                </a:gs>
                <a:gs pos="100000">
                  <a:schemeClr val="accent3">
                    <a:lumMod val="75000"/>
                  </a:schemeClr>
                </a:gs>
                <a:gs pos="38000">
                  <a:schemeClr val="accent2"/>
                </a:gs>
                <a:gs pos="59000">
                  <a:srgbClr val="FFFF00"/>
                </a:gs>
              </a:gsLst>
              <a:lin ang="0" scaled="1"/>
              <a:tileRect/>
            </a:gradFill>
          </a:ln>
        </p:spPr>
      </p:pic>
      <p:grpSp>
        <p:nvGrpSpPr>
          <p:cNvPr id="3" name="Group 3"/>
          <p:cNvGrpSpPr/>
          <p:nvPr/>
        </p:nvGrpSpPr>
        <p:grpSpPr>
          <a:xfrm>
            <a:off x="255641" y="15300"/>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8"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0" name="Picture 9"/>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7" name="Straight Connector 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10"/>
          <p:cNvGrpSpPr/>
          <p:nvPr/>
        </p:nvGrpSpPr>
        <p:grpSpPr>
          <a:xfrm>
            <a:off x="255641" y="15300"/>
            <a:ext cx="8888358" cy="552282"/>
            <a:chOff x="255641" y="0"/>
            <a:chExt cx="8888358" cy="894593"/>
          </a:xfrm>
        </p:grpSpPr>
        <p:grpSp>
          <p:nvGrpSpPr>
            <p:cNvPr id="11" name="Group 14"/>
            <p:cNvGrpSpPr/>
            <p:nvPr/>
          </p:nvGrpSpPr>
          <p:grpSpPr>
            <a:xfrm>
              <a:off x="6858000" y="0"/>
              <a:ext cx="2285999" cy="894593"/>
              <a:chOff x="6858000" y="0"/>
              <a:chExt cx="2285999" cy="894593"/>
            </a:xfrm>
          </p:grpSpPr>
          <p:pic>
            <p:nvPicPr>
              <p:cNvPr id="14"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5" name="Picture 14">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6" name="Picture 15"/>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3" name="Straight Connector 12"/>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not to preserve your data</a:t>
            </a:r>
            <a:endParaRPr lang="en-US" dirty="0"/>
          </a:p>
        </p:txBody>
      </p:sp>
      <p:sp>
        <p:nvSpPr>
          <p:cNvPr id="3" name="Content Placeholder 2"/>
          <p:cNvSpPr>
            <a:spLocks noGrp="1"/>
          </p:cNvSpPr>
          <p:nvPr>
            <p:ph idx="1"/>
          </p:nvPr>
        </p:nvSpPr>
        <p:spPr/>
        <p:txBody>
          <a:bodyPr>
            <a:normAutofit lnSpcReduction="10000"/>
          </a:bodyPr>
          <a:lstStyle/>
          <a:p>
            <a:r>
              <a:rPr lang="en-US" dirty="0" smtClean="0"/>
              <a:t>Probably no:</a:t>
            </a:r>
          </a:p>
          <a:p>
            <a:pPr lvl="1"/>
            <a:r>
              <a:rPr lang="en-US" dirty="0" smtClean="0"/>
              <a:t>persistent identifiers, access</a:t>
            </a:r>
          </a:p>
          <a:p>
            <a:pPr lvl="1"/>
            <a:r>
              <a:rPr lang="en-US" dirty="0" smtClean="0"/>
              <a:t>No data citation mechanism</a:t>
            </a:r>
          </a:p>
          <a:p>
            <a:pPr lvl="1"/>
            <a:r>
              <a:rPr lang="en-US" dirty="0" smtClean="0"/>
              <a:t>provision for future preservation</a:t>
            </a:r>
          </a:p>
          <a:p>
            <a:pPr lvl="1"/>
            <a:r>
              <a:rPr lang="en-US" dirty="0" smtClean="0"/>
              <a:t>professional backup</a:t>
            </a:r>
          </a:p>
          <a:p>
            <a:pPr lvl="1"/>
            <a:r>
              <a:rPr lang="en-US" dirty="0" smtClean="0"/>
              <a:t>metadata/interoperability</a:t>
            </a:r>
          </a:p>
          <a:p>
            <a:r>
              <a:rPr lang="en-US" dirty="0" smtClean="0"/>
              <a:t>You will waste time:</a:t>
            </a:r>
          </a:p>
          <a:p>
            <a:pPr lvl="1"/>
            <a:r>
              <a:rPr lang="en-US" dirty="0" smtClean="0"/>
              <a:t>Managing access requests</a:t>
            </a:r>
          </a:p>
          <a:p>
            <a:pPr lvl="1"/>
            <a:r>
              <a:rPr lang="en-US" dirty="0" smtClean="0"/>
              <a:t>preserving data for reuse</a:t>
            </a:r>
          </a:p>
          <a:p>
            <a:endParaRPr lang="en-US" dirty="0"/>
          </a:p>
        </p:txBody>
      </p:sp>
      <p:pic>
        <p:nvPicPr>
          <p:cNvPr id="4" name="Picture 3"/>
          <p:cNvPicPr>
            <a:picLocks noChangeAspect="1"/>
          </p:cNvPicPr>
          <p:nvPr/>
        </p:nvPicPr>
        <p:blipFill>
          <a:blip r:embed="rId2"/>
          <a:stretch>
            <a:fillRect/>
          </a:stretch>
        </p:blipFill>
        <p:spPr>
          <a:xfrm>
            <a:off x="6587398" y="3340413"/>
            <a:ext cx="2313198" cy="1062254"/>
          </a:xfrm>
          <a:prstGeom prst="rect">
            <a:avLst/>
          </a:prstGeom>
        </p:spPr>
      </p:pic>
      <p:pic>
        <p:nvPicPr>
          <p:cNvPr id="5" name="Picture 4"/>
          <p:cNvPicPr>
            <a:picLocks noChangeAspect="1"/>
          </p:cNvPicPr>
          <p:nvPr/>
        </p:nvPicPr>
        <p:blipFill>
          <a:blip r:embed="rId3"/>
          <a:stretch>
            <a:fillRect/>
          </a:stretch>
        </p:blipFill>
        <p:spPr>
          <a:xfrm>
            <a:off x="6398106" y="1417638"/>
            <a:ext cx="2288694" cy="1716520"/>
          </a:xfrm>
          <a:prstGeom prst="rect">
            <a:avLst/>
          </a:prstGeom>
        </p:spPr>
      </p:pic>
      <p:pic>
        <p:nvPicPr>
          <p:cNvPr id="7" name="Picture 6"/>
          <p:cNvPicPr>
            <a:picLocks noChangeAspect="1"/>
          </p:cNvPicPr>
          <p:nvPr/>
        </p:nvPicPr>
        <p:blipFill>
          <a:blip r:embed="rId4"/>
          <a:stretch>
            <a:fillRect/>
          </a:stretch>
        </p:blipFill>
        <p:spPr>
          <a:xfrm>
            <a:off x="5969001" y="4593166"/>
            <a:ext cx="3174999" cy="1947333"/>
          </a:xfrm>
          <a:prstGeom prst="rect">
            <a:avLst/>
          </a:prstGeom>
        </p:spPr>
      </p:pic>
      <p:grpSp>
        <p:nvGrpSpPr>
          <p:cNvPr id="6" name="Group 8"/>
          <p:cNvGrpSpPr/>
          <p:nvPr/>
        </p:nvGrpSpPr>
        <p:grpSpPr>
          <a:xfrm>
            <a:off x="6398106" y="2286000"/>
            <a:ext cx="2745894" cy="2909846"/>
            <a:chOff x="1354667" y="3503083"/>
            <a:chExt cx="762000" cy="783167"/>
          </a:xfrm>
        </p:grpSpPr>
        <p:sp>
          <p:nvSpPr>
            <p:cNvPr id="10" name="Oval 9"/>
            <p:cNvSpPr/>
            <p:nvPr/>
          </p:nvSpPr>
          <p:spPr>
            <a:xfrm>
              <a:off x="1354667" y="3503083"/>
              <a:ext cx="762000" cy="783167"/>
            </a:xfrm>
            <a:prstGeom prst="ellipse">
              <a:avLst/>
            </a:prstGeom>
            <a:noFill/>
            <a:ln w="666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7"/>
              <a:endCxn id="10" idx="3"/>
            </p:cNvCxnSpPr>
            <p:nvPr/>
          </p:nvCxnSpPr>
          <p:spPr>
            <a:xfrm rot="16200000" flipH="1" flipV="1">
              <a:off x="1458775" y="3625258"/>
              <a:ext cx="553783" cy="538816"/>
            </a:xfrm>
            <a:prstGeom prst="line">
              <a:avLst/>
            </a:prstGeom>
            <a:ln w="666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11"/>
          <p:cNvGrpSpPr/>
          <p:nvPr/>
        </p:nvGrpSpPr>
        <p:grpSpPr>
          <a:xfrm>
            <a:off x="255641" y="1"/>
            <a:ext cx="8888358" cy="552282"/>
            <a:chOff x="255641" y="0"/>
            <a:chExt cx="8888358" cy="894593"/>
          </a:xfrm>
        </p:grpSpPr>
        <p:grpSp>
          <p:nvGrpSpPr>
            <p:cNvPr id="9" name="Group 14"/>
            <p:cNvGrpSpPr/>
            <p:nvPr/>
          </p:nvGrpSpPr>
          <p:grpSpPr>
            <a:xfrm>
              <a:off x="6858000" y="0"/>
              <a:ext cx="2285999" cy="894593"/>
              <a:chOff x="6858000" y="0"/>
              <a:chExt cx="2285999" cy="894593"/>
            </a:xfrm>
          </p:grpSpPr>
          <p:pic>
            <p:nvPicPr>
              <p:cNvPr id="15"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6" name="Picture 15">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6"/>
              <a:stretch>
                <a:fillRect/>
              </a:stretch>
            </p:blipFill>
            <p:spPr>
              <a:xfrm>
                <a:off x="7949380" y="0"/>
                <a:ext cx="1017640" cy="489498"/>
              </a:xfrm>
              <a:prstGeom prst="rect">
                <a:avLst/>
              </a:prstGeom>
            </p:spPr>
          </p:pic>
          <p:pic>
            <p:nvPicPr>
              <p:cNvPr id="17" name="Picture 16"/>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4" name="Straight Connector 13"/>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Journal supplementary materials</a:t>
            </a:r>
          </a:p>
        </p:txBody>
      </p:sp>
      <p:sp>
        <p:nvSpPr>
          <p:cNvPr id="3" name="Content Placeholder 2"/>
          <p:cNvSpPr>
            <a:spLocks noGrp="1"/>
          </p:cNvSpPr>
          <p:nvPr>
            <p:ph idx="1"/>
          </p:nvPr>
        </p:nvSpPr>
        <p:spPr/>
        <p:txBody>
          <a:bodyPr>
            <a:normAutofit fontScale="77500" lnSpcReduction="20000"/>
          </a:bodyPr>
          <a:lstStyle/>
          <a:p>
            <a:r>
              <a:rPr lang="en-US" b="1" dirty="0" smtClean="0"/>
              <a:t>Advantages</a:t>
            </a:r>
          </a:p>
          <a:p>
            <a:pPr lvl="1"/>
            <a:r>
              <a:rPr lang="en-US" dirty="0" smtClean="0"/>
              <a:t>Most likely to comply with the journal or publisher’s requirements;</a:t>
            </a:r>
          </a:p>
          <a:p>
            <a:pPr lvl="1"/>
            <a:r>
              <a:rPr lang="en-US" dirty="0" smtClean="0"/>
              <a:t>Data readily available alongside published findings.</a:t>
            </a:r>
          </a:p>
          <a:p>
            <a:r>
              <a:rPr lang="en-US" b="1" dirty="0" smtClean="0"/>
              <a:t>Disadvantages</a:t>
            </a:r>
          </a:p>
          <a:p>
            <a:pPr lvl="1"/>
            <a:r>
              <a:rPr lang="en-US" dirty="0" smtClean="0"/>
              <a:t>May be costly;</a:t>
            </a:r>
          </a:p>
          <a:p>
            <a:pPr lvl="1"/>
            <a:r>
              <a:rPr lang="en-US" dirty="0" smtClean="0"/>
              <a:t>May claim copyright over the data;</a:t>
            </a:r>
          </a:p>
          <a:p>
            <a:pPr lvl="1"/>
            <a:r>
              <a:rPr lang="en-US" dirty="0" smtClean="0"/>
              <a:t>May keep data behind a subscription wall;</a:t>
            </a:r>
          </a:p>
          <a:p>
            <a:pPr lvl="1"/>
            <a:r>
              <a:rPr lang="en-US" dirty="0" smtClean="0"/>
              <a:t>Unlikely to offer a data repository’s functionality or long-term solution;</a:t>
            </a:r>
          </a:p>
          <a:p>
            <a:pPr lvl="1"/>
            <a:r>
              <a:rPr lang="en-US" dirty="0" smtClean="0"/>
              <a:t>May not apply user-friendly or preservation formats;</a:t>
            </a:r>
          </a:p>
          <a:p>
            <a:pPr lvl="1"/>
            <a:r>
              <a:rPr lang="en-US" dirty="0" smtClean="0"/>
              <a:t>More likely to accept subsets rather than complete datasets</a:t>
            </a:r>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Content Placeholder 2"/>
          <p:cNvSpPr>
            <a:spLocks noGrp="1"/>
          </p:cNvSpPr>
          <p:nvPr>
            <p:ph idx="1"/>
          </p:nvPr>
        </p:nvSpPr>
        <p:spPr/>
        <p:txBody>
          <a:bodyPr>
            <a:normAutofit fontScale="92500"/>
          </a:bodyPr>
          <a:lstStyle/>
          <a:p>
            <a:r>
              <a:rPr lang="en-US" dirty="0" smtClean="0"/>
              <a:t>online database service, an archive that manages the long-term storage and preservation of digital resources and provides a catalogue for discovery and access</a:t>
            </a:r>
          </a:p>
          <a:p>
            <a:r>
              <a:rPr lang="en-US" dirty="0" smtClean="0"/>
              <a:t>maybe specialized and relegated to aggregating disciplinary data or more general, collecting over larger knowledge areas, such as the sciences or social sciences</a:t>
            </a:r>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Institutional (Local) Data repository</a:t>
            </a:r>
            <a:endParaRPr lang="en-US" dirty="0"/>
          </a:p>
        </p:txBody>
      </p:sp>
      <p:sp>
        <p:nvSpPr>
          <p:cNvPr id="3" name="Content Placeholder 2"/>
          <p:cNvSpPr>
            <a:spLocks noGrp="1"/>
          </p:cNvSpPr>
          <p:nvPr>
            <p:ph idx="1"/>
          </p:nvPr>
        </p:nvSpPr>
        <p:spPr>
          <a:xfrm>
            <a:off x="457200" y="1600201"/>
            <a:ext cx="6575264" cy="4366664"/>
          </a:xfrm>
        </p:spPr>
        <p:txBody>
          <a:bodyPr>
            <a:normAutofit fontScale="62500" lnSpcReduction="20000"/>
          </a:bodyPr>
          <a:lstStyle/>
          <a:p>
            <a:r>
              <a:rPr lang="en-US" b="1" dirty="0" smtClean="0"/>
              <a:t>Advantages</a:t>
            </a:r>
            <a:endParaRPr lang="en-US" dirty="0" smtClean="0"/>
          </a:p>
          <a:p>
            <a:pPr lvl="1"/>
            <a:r>
              <a:rPr lang="en-US" dirty="0" smtClean="0"/>
              <a:t>Most likely to accept any data of value, especially if no suitable home can be found for it elsewhere, and to ensure that policy requirements for long-term access are met;</a:t>
            </a:r>
          </a:p>
          <a:p>
            <a:pPr lvl="1"/>
            <a:r>
              <a:rPr lang="en-US" dirty="0" smtClean="0"/>
              <a:t>Researchers may trust such a repository more readily;</a:t>
            </a:r>
          </a:p>
          <a:p>
            <a:pPr lvl="1"/>
            <a:r>
              <a:rPr lang="en-US" dirty="0" smtClean="0"/>
              <a:t>Possibly no charge for the data deposit;</a:t>
            </a:r>
          </a:p>
          <a:p>
            <a:pPr lvl="1"/>
            <a:r>
              <a:rPr lang="en-US" dirty="0" smtClean="0"/>
              <a:t>May make your data visible via dissemination and promotion.</a:t>
            </a:r>
          </a:p>
          <a:p>
            <a:r>
              <a:rPr lang="en-US" b="1" dirty="0" smtClean="0"/>
              <a:t>Disadvantages</a:t>
            </a:r>
            <a:endParaRPr lang="en-US" dirty="0" smtClean="0"/>
          </a:p>
          <a:p>
            <a:pPr lvl="1"/>
            <a:r>
              <a:rPr lang="en-US" dirty="0" smtClean="0"/>
              <a:t>May not offer sustainable long-term access to your data collection;</a:t>
            </a:r>
          </a:p>
          <a:p>
            <a:pPr lvl="1"/>
            <a:r>
              <a:rPr lang="en-US" dirty="0" smtClean="0"/>
              <a:t>Might not have sufficient expertise in data and metadata standards needed for long time preservation and access.</a:t>
            </a:r>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Curation</a:t>
            </a:r>
            <a:endParaRPr lang="en-US" dirty="0"/>
          </a:p>
        </p:txBody>
      </p:sp>
      <p:sp>
        <p:nvSpPr>
          <p:cNvPr id="5" name="TextBox 4"/>
          <p:cNvSpPr txBox="1"/>
          <p:nvPr/>
        </p:nvSpPr>
        <p:spPr>
          <a:xfrm>
            <a:off x="634981" y="1926374"/>
            <a:ext cx="7393766" cy="4832092"/>
          </a:xfrm>
          <a:prstGeom prst="rect">
            <a:avLst/>
          </a:prstGeom>
          <a:noFill/>
        </p:spPr>
        <p:txBody>
          <a:bodyPr wrap="square" rtlCol="0">
            <a:spAutoFit/>
          </a:bodyPr>
          <a:lstStyle/>
          <a:p>
            <a:r>
              <a:rPr lang="en-US" sz="3200" b="1" dirty="0" smtClean="0"/>
              <a:t>“… involves maintaining, preserving and adding value to digital research data throughout its lifecycle.</a:t>
            </a:r>
          </a:p>
          <a:p>
            <a:endParaRPr lang="en-US" sz="2400" dirty="0" smtClean="0"/>
          </a:p>
          <a:p>
            <a:r>
              <a:rPr lang="en-US" sz="2800" dirty="0" smtClean="0"/>
              <a:t>The active management of research data reduces threats to their long-term research value and mitigates the risk of digital obsolescence.”</a:t>
            </a:r>
          </a:p>
          <a:p>
            <a:r>
              <a:rPr lang="en-US" sz="2800" dirty="0" smtClean="0"/>
              <a:t>~Digital Curation Centre, UK </a:t>
            </a:r>
          </a:p>
          <a:p>
            <a:r>
              <a:rPr lang="en-US" sz="2400" dirty="0" smtClean="0"/>
              <a:t> </a:t>
            </a:r>
          </a:p>
          <a:p>
            <a:endParaRPr lang="en-US" sz="2400" dirty="0"/>
          </a:p>
        </p:txBody>
      </p:sp>
      <p:grpSp>
        <p:nvGrpSpPr>
          <p:cNvPr id="3" name="Group 6"/>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11"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2" name="Picture 11">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3" name="Picture 12"/>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9" name="Straight Connector 8"/>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Online Domain Data repositories</a:t>
            </a:r>
            <a:endParaRPr lang="en-US" dirty="0"/>
          </a:p>
        </p:txBody>
      </p:sp>
      <p:sp>
        <p:nvSpPr>
          <p:cNvPr id="3" name="Content Placeholder 2"/>
          <p:cNvSpPr>
            <a:spLocks noGrp="1"/>
          </p:cNvSpPr>
          <p:nvPr>
            <p:ph idx="1"/>
          </p:nvPr>
        </p:nvSpPr>
        <p:spPr>
          <a:xfrm>
            <a:off x="457200" y="1600201"/>
            <a:ext cx="6263775" cy="4366664"/>
          </a:xfrm>
        </p:spPr>
        <p:txBody>
          <a:bodyPr vert="horz" lIns="91440" tIns="45720" rIns="91440" bIns="45720" rtlCol="0">
            <a:normAutofit fontScale="92500" lnSpcReduction="20000"/>
          </a:bodyPr>
          <a:lstStyle/>
          <a:p>
            <a:r>
              <a:rPr lang="en-US" sz="2500" b="1" dirty="0" smtClean="0"/>
              <a:t>Advantages</a:t>
            </a:r>
          </a:p>
          <a:p>
            <a:pPr lvl="1"/>
            <a:r>
              <a:rPr lang="en-US" sz="2500" dirty="0" smtClean="0"/>
              <a:t>Offers specialist domain knowledge and data management expertise, e.g. to create a catalogue record and documentation;</a:t>
            </a:r>
          </a:p>
          <a:p>
            <a:pPr lvl="1"/>
            <a:r>
              <a:rPr lang="en-US" sz="2500" dirty="0" smtClean="0"/>
              <a:t>Likely to accept complete datasets (and not only the part of the dataset on which a publication is based);</a:t>
            </a:r>
          </a:p>
          <a:p>
            <a:pPr lvl="1"/>
            <a:r>
              <a:rPr lang="en-US" sz="2500" dirty="0" smtClean="0"/>
              <a:t>May make your data visible via dissemination and promotion.</a:t>
            </a:r>
          </a:p>
          <a:p>
            <a:r>
              <a:rPr lang="en-US" sz="2500" b="1" dirty="0" smtClean="0"/>
              <a:t>Disadvantages</a:t>
            </a:r>
          </a:p>
          <a:p>
            <a:pPr lvl="1"/>
            <a:r>
              <a:rPr lang="en-US" sz="2500" dirty="0" smtClean="0"/>
              <a:t>Likely to be selective about what kind of data they accept.</a:t>
            </a:r>
          </a:p>
          <a:p>
            <a:endParaRPr lang="en-US" sz="2500" b="1" dirty="0" smtClean="0"/>
          </a:p>
          <a:p>
            <a:endParaRPr lang="en-US" sz="2500" b="1" dirty="0"/>
          </a:p>
        </p:txBody>
      </p:sp>
      <p:pic>
        <p:nvPicPr>
          <p:cNvPr id="8" name="Picture 7"/>
          <p:cNvPicPr>
            <a:picLocks noChangeAspect="1"/>
          </p:cNvPicPr>
          <p:nvPr/>
        </p:nvPicPr>
        <p:blipFill>
          <a:blip r:embed="rId2"/>
          <a:stretch>
            <a:fillRect/>
          </a:stretch>
        </p:blipFill>
        <p:spPr>
          <a:xfrm>
            <a:off x="7008503" y="1417638"/>
            <a:ext cx="2135497" cy="866885"/>
          </a:xfrm>
          <a:prstGeom prst="rect">
            <a:avLst/>
          </a:prstGeom>
        </p:spPr>
      </p:pic>
      <p:pic>
        <p:nvPicPr>
          <p:cNvPr id="11" name="Picture 10"/>
          <p:cNvPicPr>
            <a:picLocks noChangeAspect="1"/>
          </p:cNvPicPr>
          <p:nvPr/>
        </p:nvPicPr>
        <p:blipFill>
          <a:blip r:embed="rId3"/>
          <a:stretch>
            <a:fillRect/>
          </a:stretch>
        </p:blipFill>
        <p:spPr>
          <a:xfrm>
            <a:off x="6337603" y="2501900"/>
            <a:ext cx="2486999" cy="634793"/>
          </a:xfrm>
          <a:prstGeom prst="rect">
            <a:avLst/>
          </a:prstGeom>
        </p:spPr>
      </p:pic>
      <p:pic>
        <p:nvPicPr>
          <p:cNvPr id="12" name="Picture 11"/>
          <p:cNvPicPr>
            <a:picLocks noChangeAspect="1"/>
          </p:cNvPicPr>
          <p:nvPr/>
        </p:nvPicPr>
        <p:blipFill>
          <a:blip r:embed="rId4"/>
          <a:stretch>
            <a:fillRect/>
          </a:stretch>
        </p:blipFill>
        <p:spPr>
          <a:xfrm>
            <a:off x="6720975" y="3239155"/>
            <a:ext cx="2423025" cy="714792"/>
          </a:xfrm>
          <a:prstGeom prst="rect">
            <a:avLst/>
          </a:prstGeom>
        </p:spPr>
      </p:pic>
      <p:pic>
        <p:nvPicPr>
          <p:cNvPr id="13" name="Picture 12"/>
          <p:cNvPicPr>
            <a:picLocks noChangeAspect="1"/>
          </p:cNvPicPr>
          <p:nvPr/>
        </p:nvPicPr>
        <p:blipFill>
          <a:blip r:embed="rId5"/>
          <a:stretch>
            <a:fillRect/>
          </a:stretch>
        </p:blipFill>
        <p:spPr>
          <a:xfrm>
            <a:off x="5451583" y="4193587"/>
            <a:ext cx="3545657" cy="820009"/>
          </a:xfrm>
          <a:prstGeom prst="rect">
            <a:avLst/>
          </a:prstGeom>
        </p:spPr>
      </p:pic>
      <p:pic>
        <p:nvPicPr>
          <p:cNvPr id="14" name="Picture 13"/>
          <p:cNvPicPr>
            <a:picLocks noChangeAspect="1"/>
          </p:cNvPicPr>
          <p:nvPr/>
        </p:nvPicPr>
        <p:blipFill>
          <a:blip r:embed="rId6"/>
          <a:stretch>
            <a:fillRect/>
          </a:stretch>
        </p:blipFill>
        <p:spPr>
          <a:xfrm>
            <a:off x="5388497" y="5400456"/>
            <a:ext cx="3608743" cy="772241"/>
          </a:xfrm>
          <a:prstGeom prst="rect">
            <a:avLst/>
          </a:prstGeom>
        </p:spPr>
      </p:pic>
      <p:grpSp>
        <p:nvGrpSpPr>
          <p:cNvPr id="4" name="Group 8"/>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1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7" name="Picture 1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8"/>
              <a:stretch>
                <a:fillRect/>
              </a:stretch>
            </p:blipFill>
            <p:spPr>
              <a:xfrm>
                <a:off x="7949380" y="0"/>
                <a:ext cx="1017640" cy="489498"/>
              </a:xfrm>
              <a:prstGeom prst="rect">
                <a:avLst/>
              </a:prstGeom>
            </p:spPr>
          </p:pic>
          <p:pic>
            <p:nvPicPr>
              <p:cNvPr id="18" name="Picture 17"/>
              <p:cNvPicPr>
                <a:picLocks noChangeAspect="1"/>
              </p:cNvPicPr>
              <p:nvPr/>
            </p:nvPicPr>
            <p:blipFill rotWithShape="1">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5" name="Straight Connector 1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Data Repositories</a:t>
            </a:r>
            <a:endParaRPr lang="en-US" dirty="0"/>
          </a:p>
        </p:txBody>
      </p:sp>
      <p:sp>
        <p:nvSpPr>
          <p:cNvPr id="3" name="Content Placeholder 2"/>
          <p:cNvSpPr>
            <a:spLocks noGrp="1"/>
          </p:cNvSpPr>
          <p:nvPr>
            <p:ph idx="1"/>
          </p:nvPr>
        </p:nvSpPr>
        <p:spPr>
          <a:xfrm>
            <a:off x="457200" y="1600200"/>
            <a:ext cx="7205133" cy="5003800"/>
          </a:xfrm>
        </p:spPr>
        <p:txBody>
          <a:bodyPr>
            <a:normAutofit fontScale="70000" lnSpcReduction="20000"/>
          </a:bodyPr>
          <a:lstStyle/>
          <a:p>
            <a:pPr>
              <a:buNone/>
            </a:pPr>
            <a:r>
              <a:rPr lang="en-US" b="1" dirty="0" smtClean="0"/>
              <a:t>Advantages</a:t>
            </a:r>
          </a:p>
          <a:p>
            <a:pPr>
              <a:buNone/>
            </a:pPr>
            <a:r>
              <a:rPr lang="en-US" dirty="0" smtClean="0"/>
              <a:t>Most likely to offer useful search, navigation and </a:t>
            </a:r>
            <a:r>
              <a:rPr lang="en-US" dirty="0" err="1" smtClean="0"/>
              <a:t>visualisation</a:t>
            </a:r>
            <a:r>
              <a:rPr lang="en-US" dirty="0" smtClean="0"/>
              <a:t> functionality;</a:t>
            </a:r>
          </a:p>
          <a:p>
            <a:r>
              <a:rPr lang="en-US" dirty="0" smtClean="0"/>
              <a:t>Reach a wider audience of potential users;</a:t>
            </a:r>
          </a:p>
          <a:p>
            <a:r>
              <a:rPr lang="en-US" dirty="0" smtClean="0"/>
              <a:t>Accepts a wide range of data types;</a:t>
            </a:r>
          </a:p>
          <a:p>
            <a:r>
              <a:rPr lang="en-US" dirty="0" smtClean="0"/>
              <a:t>Suitable for cross-disciplinary data.</a:t>
            </a:r>
          </a:p>
          <a:p>
            <a:endParaRPr lang="en-US" dirty="0" smtClean="0"/>
          </a:p>
          <a:p>
            <a:pPr>
              <a:buNone/>
            </a:pPr>
            <a:r>
              <a:rPr lang="en-US" b="1" dirty="0" smtClean="0"/>
              <a:t>Advantages</a:t>
            </a:r>
          </a:p>
          <a:p>
            <a:pPr>
              <a:buNone/>
            </a:pPr>
            <a:r>
              <a:rPr lang="en-US" dirty="0" smtClean="0"/>
              <a:t>Requires scrutiny of terms and conditions to ensure consistency with your funder, journal or institution’s policies on cost recovery, copyright/IP, and long-term preservation;</a:t>
            </a:r>
          </a:p>
          <a:p>
            <a:r>
              <a:rPr lang="en-US" dirty="0" smtClean="0"/>
              <a:t>No editorial control over quality of deposited materials;</a:t>
            </a:r>
          </a:p>
          <a:p>
            <a:r>
              <a:rPr lang="en-US" dirty="0" smtClean="0"/>
              <a:t>In most cases, only simple metadata is available, which is usually not enough for reuse.</a:t>
            </a:r>
          </a:p>
          <a:p>
            <a:endParaRPr lang="en-US" b="1" dirty="0"/>
          </a:p>
        </p:txBody>
      </p:sp>
      <p:pic>
        <p:nvPicPr>
          <p:cNvPr id="5" name="Picture 4"/>
          <p:cNvPicPr>
            <a:picLocks noChangeAspect="1"/>
          </p:cNvPicPr>
          <p:nvPr/>
        </p:nvPicPr>
        <p:blipFill>
          <a:blip r:embed="rId3"/>
          <a:stretch>
            <a:fillRect/>
          </a:stretch>
        </p:blipFill>
        <p:spPr>
          <a:xfrm>
            <a:off x="6632221" y="1233086"/>
            <a:ext cx="2300111" cy="819720"/>
          </a:xfrm>
          <a:prstGeom prst="rect">
            <a:avLst/>
          </a:prstGeom>
        </p:spPr>
      </p:pic>
      <p:pic>
        <p:nvPicPr>
          <p:cNvPr id="6" name="Picture 5"/>
          <p:cNvPicPr>
            <a:picLocks noChangeAspect="1"/>
          </p:cNvPicPr>
          <p:nvPr/>
        </p:nvPicPr>
        <p:blipFill>
          <a:blip r:embed="rId4"/>
          <a:stretch>
            <a:fillRect/>
          </a:stretch>
        </p:blipFill>
        <p:spPr>
          <a:xfrm>
            <a:off x="6661147" y="2228850"/>
            <a:ext cx="2378428" cy="1045386"/>
          </a:xfrm>
          <a:prstGeom prst="rect">
            <a:avLst/>
          </a:prstGeom>
        </p:spPr>
      </p:pic>
      <p:pic>
        <p:nvPicPr>
          <p:cNvPr id="7" name="Picture 6"/>
          <p:cNvPicPr>
            <a:picLocks noChangeAspect="1"/>
          </p:cNvPicPr>
          <p:nvPr/>
        </p:nvPicPr>
        <p:blipFill>
          <a:blip r:embed="rId5"/>
          <a:stretch>
            <a:fillRect/>
          </a:stretch>
        </p:blipFill>
        <p:spPr>
          <a:xfrm>
            <a:off x="7473242" y="4755902"/>
            <a:ext cx="1566333" cy="869029"/>
          </a:xfrm>
          <a:prstGeom prst="rect">
            <a:avLst/>
          </a:prstGeom>
        </p:spPr>
      </p:pic>
      <p:pic>
        <p:nvPicPr>
          <p:cNvPr id="8" name="Picture 7"/>
          <p:cNvPicPr>
            <a:picLocks noChangeAspect="1"/>
          </p:cNvPicPr>
          <p:nvPr/>
        </p:nvPicPr>
        <p:blipFill>
          <a:blip r:embed="rId6"/>
          <a:stretch>
            <a:fillRect/>
          </a:stretch>
        </p:blipFill>
        <p:spPr>
          <a:xfrm>
            <a:off x="7053227" y="5968999"/>
            <a:ext cx="2090773" cy="788324"/>
          </a:xfrm>
          <a:prstGeom prst="rect">
            <a:avLst/>
          </a:prstGeom>
        </p:spPr>
      </p:pic>
      <p:pic>
        <p:nvPicPr>
          <p:cNvPr id="9" name="Picture 8"/>
          <p:cNvPicPr>
            <a:picLocks noChangeAspect="1"/>
          </p:cNvPicPr>
          <p:nvPr/>
        </p:nvPicPr>
        <p:blipFill>
          <a:blip r:embed="rId7"/>
          <a:stretch>
            <a:fillRect/>
          </a:stretch>
        </p:blipFill>
        <p:spPr>
          <a:xfrm>
            <a:off x="6632221" y="3302458"/>
            <a:ext cx="2407353" cy="962941"/>
          </a:xfrm>
          <a:prstGeom prst="rect">
            <a:avLst/>
          </a:prstGeom>
        </p:spPr>
      </p:pic>
      <p:grpSp>
        <p:nvGrpSpPr>
          <p:cNvPr id="4" name="Group 9"/>
          <p:cNvGrpSpPr/>
          <p:nvPr/>
        </p:nvGrpSpPr>
        <p:grpSpPr>
          <a:xfrm>
            <a:off x="255641" y="1"/>
            <a:ext cx="8888358" cy="552282"/>
            <a:chOff x="255641" y="0"/>
            <a:chExt cx="8888358" cy="894593"/>
          </a:xfrm>
        </p:grpSpPr>
        <p:grpSp>
          <p:nvGrpSpPr>
            <p:cNvPr id="10" name="Group 14"/>
            <p:cNvGrpSpPr/>
            <p:nvPr/>
          </p:nvGrpSpPr>
          <p:grpSpPr>
            <a:xfrm>
              <a:off x="6858000" y="0"/>
              <a:ext cx="2285999" cy="894593"/>
              <a:chOff x="6858000" y="0"/>
              <a:chExt cx="2285999" cy="894593"/>
            </a:xfrm>
          </p:grpSpPr>
          <p:pic>
            <p:nvPicPr>
              <p:cNvPr id="13"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4" name="Picture 1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9"/>
              <a:stretch>
                <a:fillRect/>
              </a:stretch>
            </p:blipFill>
            <p:spPr>
              <a:xfrm>
                <a:off x="7949380" y="0"/>
                <a:ext cx="1017640" cy="489498"/>
              </a:xfrm>
              <a:prstGeom prst="rect">
                <a:avLst/>
              </a:prstGeom>
            </p:spPr>
          </p:pic>
          <p:pic>
            <p:nvPicPr>
              <p:cNvPr id="15" name="Picture 14"/>
              <p:cNvPicPr>
                <a:picLocks noChangeAspect="1"/>
              </p:cNvPicPr>
              <p:nvPr/>
            </p:nvPicPr>
            <p:blipFill rotWithShape="1">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2" name="Straight Connector 11"/>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Before selecting a data repository</a:t>
            </a:r>
            <a:endParaRPr lang="en-US" dirty="0"/>
          </a:p>
        </p:txBody>
      </p:sp>
      <p:sp>
        <p:nvSpPr>
          <p:cNvPr id="3" name="Content Placeholder 2"/>
          <p:cNvSpPr>
            <a:spLocks noGrp="1"/>
          </p:cNvSpPr>
          <p:nvPr>
            <p:ph idx="1"/>
          </p:nvPr>
        </p:nvSpPr>
        <p:spPr/>
        <p:txBody>
          <a:bodyPr>
            <a:normAutofit/>
          </a:bodyPr>
          <a:lstStyle/>
          <a:p>
            <a:r>
              <a:rPr lang="en-US" dirty="0" smtClean="0"/>
              <a:t>Questions to consider:</a:t>
            </a:r>
          </a:p>
          <a:p>
            <a:pPr lvl="1"/>
            <a:r>
              <a:rPr lang="en-US" dirty="0" smtClean="0"/>
              <a:t>Does your funder specify a specific location or facility?</a:t>
            </a:r>
          </a:p>
          <a:p>
            <a:pPr lvl="1"/>
            <a:r>
              <a:rPr lang="en-US" dirty="0" smtClean="0"/>
              <a:t>Does your discipline recommend a specific repository?</a:t>
            </a:r>
          </a:p>
          <a:p>
            <a:pPr lvl="1"/>
            <a:r>
              <a:rPr lang="en-US" dirty="0" smtClean="0"/>
              <a:t>Does your publisher require placement of data in support of an article in a specific location?</a:t>
            </a:r>
          </a:p>
          <a:p>
            <a:pPr lvl="1"/>
            <a:r>
              <a:rPr lang="en-US" dirty="0" smtClean="0"/>
              <a:t>Does your institution have specific requirements/policy?</a:t>
            </a:r>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While selecting a data repository</a:t>
            </a:r>
            <a:endParaRPr lang="en-US" dirty="0"/>
          </a:p>
        </p:txBody>
      </p:sp>
      <p:sp>
        <p:nvSpPr>
          <p:cNvPr id="3" name="Content Placeholder 2"/>
          <p:cNvSpPr>
            <a:spLocks noGrp="1"/>
          </p:cNvSpPr>
          <p:nvPr>
            <p:ph idx="1"/>
          </p:nvPr>
        </p:nvSpPr>
        <p:spPr>
          <a:xfrm>
            <a:off x="457200" y="1600200"/>
            <a:ext cx="5141383" cy="4749800"/>
          </a:xfrm>
        </p:spPr>
        <p:txBody>
          <a:bodyPr>
            <a:noAutofit/>
          </a:bodyPr>
          <a:lstStyle/>
          <a:p>
            <a:r>
              <a:rPr lang="en-US" sz="2000" dirty="0" smtClean="0"/>
              <a:t>Select a data repository that:</a:t>
            </a:r>
          </a:p>
          <a:p>
            <a:pPr lvl="1"/>
            <a:r>
              <a:rPr lang="en-US" sz="2000" dirty="0" smtClean="0"/>
              <a:t>Matches your particular data needs</a:t>
            </a:r>
          </a:p>
          <a:p>
            <a:pPr lvl="1"/>
            <a:r>
              <a:rPr lang="en-US" sz="2000" dirty="0" smtClean="0"/>
              <a:t>Gives your submitted dataset a persistent and unique identifier. </a:t>
            </a:r>
          </a:p>
          <a:p>
            <a:pPr lvl="1"/>
            <a:r>
              <a:rPr lang="en-US" sz="2000" dirty="0" smtClean="0"/>
              <a:t>Provides Index/discovery tools</a:t>
            </a:r>
          </a:p>
          <a:p>
            <a:pPr lvl="1"/>
            <a:r>
              <a:rPr lang="en-US" sz="2000" dirty="0" smtClean="0"/>
              <a:t>Gives you a variety of access terms</a:t>
            </a:r>
          </a:p>
          <a:p>
            <a:pPr lvl="1"/>
            <a:r>
              <a:rPr lang="en-US" sz="2000" dirty="0" smtClean="0"/>
              <a:t>Policies and licenses</a:t>
            </a:r>
          </a:p>
          <a:p>
            <a:pPr lvl="1"/>
            <a:r>
              <a:rPr lang="en-US" sz="2000" dirty="0" smtClean="0"/>
              <a:t>Track scholarly access and usage impact</a:t>
            </a:r>
          </a:p>
          <a:p>
            <a:pPr lvl="1"/>
            <a:r>
              <a:rPr lang="en-US" sz="2000" dirty="0" smtClean="0"/>
              <a:t>Provides data citation</a:t>
            </a:r>
          </a:p>
          <a:p>
            <a:pPr lvl="1"/>
            <a:r>
              <a:rPr lang="en-US" sz="2000" dirty="0" smtClean="0"/>
              <a:t>Matches your budget </a:t>
            </a:r>
          </a:p>
          <a:p>
            <a:pPr lvl="1"/>
            <a:r>
              <a:rPr lang="en-US" sz="2000" dirty="0" smtClean="0"/>
              <a:t>Trustworthy (certification + standards)</a:t>
            </a:r>
          </a:p>
          <a:p>
            <a:pPr lvl="1"/>
            <a:r>
              <a:rPr lang="en-US" sz="2000" dirty="0" smtClean="0"/>
              <a:t>Reviewed</a:t>
            </a:r>
          </a:p>
        </p:txBody>
      </p:sp>
      <p:pic>
        <p:nvPicPr>
          <p:cNvPr id="4" name="Picture 3"/>
          <p:cNvPicPr>
            <a:picLocks noChangeAspect="1"/>
          </p:cNvPicPr>
          <p:nvPr/>
        </p:nvPicPr>
        <p:blipFill>
          <a:blip r:embed="rId3"/>
          <a:stretch>
            <a:fillRect/>
          </a:stretch>
        </p:blipFill>
        <p:spPr>
          <a:xfrm>
            <a:off x="5988050" y="2168114"/>
            <a:ext cx="3155950" cy="2390632"/>
          </a:xfrm>
          <a:prstGeom prst="rect">
            <a:avLst/>
          </a:prstGeom>
        </p:spPr>
      </p:pic>
      <p:grpSp>
        <p:nvGrpSpPr>
          <p:cNvPr id="5" name="Group 4"/>
          <p:cNvGrpSpPr/>
          <p:nvPr/>
        </p:nvGrpSpPr>
        <p:grpSpPr>
          <a:xfrm>
            <a:off x="255641" y="1"/>
            <a:ext cx="8888358" cy="552282"/>
            <a:chOff x="255641" y="0"/>
            <a:chExt cx="8888358" cy="894593"/>
          </a:xfrm>
        </p:grpSpPr>
        <p:grpSp>
          <p:nvGrpSpPr>
            <p:cNvPr id="6" name="Group 14"/>
            <p:cNvGrpSpPr/>
            <p:nvPr/>
          </p:nvGrpSpPr>
          <p:grpSpPr>
            <a:xfrm>
              <a:off x="6858000" y="0"/>
              <a:ext cx="2285999" cy="894593"/>
              <a:chOff x="6858000" y="0"/>
              <a:chExt cx="2285999" cy="894593"/>
            </a:xfrm>
          </p:grpSpPr>
          <p:pic>
            <p:nvPicPr>
              <p:cNvPr id="8"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0" name="Picture 9"/>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7" name="Straight Connector 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your data</a:t>
            </a:r>
            <a:endParaRPr lang="en-US" dirty="0"/>
          </a:p>
        </p:txBody>
      </p:sp>
      <p:sp>
        <p:nvSpPr>
          <p:cNvPr id="3" name="Content Placeholder 2"/>
          <p:cNvSpPr>
            <a:spLocks noGrp="1"/>
          </p:cNvSpPr>
          <p:nvPr>
            <p:ph idx="1"/>
          </p:nvPr>
        </p:nvSpPr>
        <p:spPr/>
        <p:txBody>
          <a:bodyPr>
            <a:normAutofit lnSpcReduction="10000"/>
          </a:bodyPr>
          <a:lstStyle/>
          <a:p>
            <a:r>
              <a:rPr lang="en-US" dirty="0" smtClean="0"/>
              <a:t>Licensing allows you to specify what people can and cannot do with your data and allows both you and the users of your data to be clear on what the rights situation is in relation to your data. </a:t>
            </a:r>
          </a:p>
          <a:p>
            <a:r>
              <a:rPr lang="en-US" dirty="0" smtClean="0"/>
              <a:t>Have an idea which license you plan to use before you start collecting the data.</a:t>
            </a:r>
          </a:p>
          <a:p>
            <a:r>
              <a:rPr lang="en-US" dirty="0" smtClean="0"/>
              <a:t>Look in funder requirements &amp; collaboration requirements</a:t>
            </a:r>
          </a:p>
          <a:p>
            <a:endParaRPr lang="en-US" dirty="0" smtClean="0"/>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licenses</a:t>
            </a:r>
            <a:endParaRPr lang="en-US" dirty="0"/>
          </a:p>
        </p:txBody>
      </p:sp>
      <p:sp>
        <p:nvSpPr>
          <p:cNvPr id="3" name="Content Placeholder 2"/>
          <p:cNvSpPr>
            <a:spLocks noGrp="1"/>
          </p:cNvSpPr>
          <p:nvPr>
            <p:ph idx="1"/>
          </p:nvPr>
        </p:nvSpPr>
        <p:spPr/>
        <p:txBody>
          <a:bodyPr/>
          <a:lstStyle/>
          <a:p>
            <a:r>
              <a:rPr lang="en-US" dirty="0" smtClean="0"/>
              <a:t>Creative Commons </a:t>
            </a:r>
          </a:p>
          <a:p>
            <a:pPr lvl="1"/>
            <a:r>
              <a:rPr lang="en-US" dirty="0" smtClean="0"/>
              <a:t>licenses  are a range of open licenses allowing you to mix and match the level of rights you are retaining and are commonly used for research publications and other research outputs</a:t>
            </a:r>
          </a:p>
          <a:p>
            <a:r>
              <a:rPr lang="en-US" dirty="0" smtClean="0"/>
              <a:t>Open Data Commons </a:t>
            </a:r>
          </a:p>
          <a:p>
            <a:pPr lvl="1"/>
            <a:r>
              <a:rPr lang="en-US" dirty="0" smtClean="0"/>
              <a:t>offer two licenses that are often used for research data</a:t>
            </a:r>
          </a:p>
          <a:p>
            <a:endParaRPr lang="en-US" dirty="0"/>
          </a:p>
        </p:txBody>
      </p:sp>
      <p:grpSp>
        <p:nvGrpSpPr>
          <p:cNvPr id="4" name="Group 3"/>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a:t>
            </a:r>
            <a:endParaRPr lang="en-US" dirty="0"/>
          </a:p>
        </p:txBody>
      </p:sp>
      <p:sp>
        <p:nvSpPr>
          <p:cNvPr id="3" name="Content Placeholder 2"/>
          <p:cNvSpPr>
            <a:spLocks noGrp="1"/>
          </p:cNvSpPr>
          <p:nvPr>
            <p:ph idx="1"/>
          </p:nvPr>
        </p:nvSpPr>
        <p:spPr/>
        <p:txBody>
          <a:bodyPr/>
          <a:lstStyle/>
          <a:p>
            <a:endParaRPr lang="en-US" dirty="0"/>
          </a:p>
        </p:txBody>
      </p:sp>
      <p:pic>
        <p:nvPicPr>
          <p:cNvPr id="80898" name="Picture 2"/>
          <p:cNvPicPr>
            <a:picLocks noChangeAspect="1" noChangeArrowheads="1"/>
          </p:cNvPicPr>
          <p:nvPr/>
        </p:nvPicPr>
        <p:blipFill>
          <a:blip r:embed="rId2"/>
          <a:srcRect/>
          <a:stretch>
            <a:fillRect/>
          </a:stretch>
        </p:blipFill>
        <p:spPr bwMode="auto">
          <a:xfrm>
            <a:off x="674301" y="1363357"/>
            <a:ext cx="7803472" cy="5510393"/>
          </a:xfrm>
          <a:prstGeom prst="rect">
            <a:avLst/>
          </a:prstGeom>
          <a:noFill/>
          <a:ln w="9525">
            <a:noFill/>
            <a:miter lim="800000"/>
            <a:headEnd/>
            <a:tailEnd/>
          </a:ln>
          <a:effectLst/>
        </p:spPr>
      </p:pic>
      <p:grpSp>
        <p:nvGrpSpPr>
          <p:cNvPr id="4" name="Group 4"/>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8"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0" name="Picture 9"/>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7" name="Straight Connector 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 Commons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113367" y="1417638"/>
            <a:ext cx="6665383" cy="5004261"/>
          </a:xfrm>
          <a:prstGeom prst="rect">
            <a:avLst/>
          </a:prstGeom>
        </p:spPr>
      </p:pic>
      <p:grpSp>
        <p:nvGrpSpPr>
          <p:cNvPr id="5" name="Group 4"/>
          <p:cNvGrpSpPr/>
          <p:nvPr/>
        </p:nvGrpSpPr>
        <p:grpSpPr>
          <a:xfrm>
            <a:off x="255641" y="1"/>
            <a:ext cx="8888358" cy="552282"/>
            <a:chOff x="255641" y="0"/>
            <a:chExt cx="8888358" cy="894593"/>
          </a:xfrm>
        </p:grpSpPr>
        <p:grpSp>
          <p:nvGrpSpPr>
            <p:cNvPr id="6" name="Group 14"/>
            <p:cNvGrpSpPr/>
            <p:nvPr/>
          </p:nvGrpSpPr>
          <p:grpSpPr>
            <a:xfrm>
              <a:off x="6858000" y="0"/>
              <a:ext cx="2285999" cy="894593"/>
              <a:chOff x="6858000" y="0"/>
              <a:chExt cx="2285999" cy="894593"/>
            </a:xfrm>
          </p:grpSpPr>
          <p:pic>
            <p:nvPicPr>
              <p:cNvPr id="8"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9" name="Picture 8">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5"/>
              <a:stretch>
                <a:fillRect/>
              </a:stretch>
            </p:blipFill>
            <p:spPr>
              <a:xfrm>
                <a:off x="7949380" y="0"/>
                <a:ext cx="1017640" cy="489498"/>
              </a:xfrm>
              <a:prstGeom prst="rect">
                <a:avLst/>
              </a:prstGeom>
            </p:spPr>
          </p:pic>
          <p:pic>
            <p:nvPicPr>
              <p:cNvPr id="10" name="Picture 9"/>
              <p:cNvPicPr>
                <a:picLocks noChangeAspect="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7" name="Straight Connector 6"/>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50579"/>
            <a:ext cx="8229600" cy="1143000"/>
          </a:xfrm>
        </p:spPr>
        <p:txBody>
          <a:bodyPr>
            <a:normAutofit/>
          </a:bodyPr>
          <a:lstStyle/>
          <a:p>
            <a:r>
              <a:rPr lang="en-US" dirty="0" smtClean="0"/>
              <a:t>Exercise:</a:t>
            </a:r>
            <a:r>
              <a:rPr lang="en-US" dirty="0" smtClean="0"/>
              <a:t> Publishing your data</a:t>
            </a:r>
            <a:endParaRPr lang="en-US" dirty="0"/>
          </a:p>
        </p:txBody>
      </p:sp>
      <p:grpSp>
        <p:nvGrpSpPr>
          <p:cNvPr id="3" name="Group 2"/>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7" name="Picture 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8" name="Picture 7"/>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5" name="Straight Connector 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 Exercise</a:t>
            </a:r>
            <a:endParaRPr lang="en-US" dirty="0"/>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1102192" y="6374241"/>
            <a:ext cx="184666" cy="246221"/>
          </a:xfrm>
          <a:prstGeom prst="rect">
            <a:avLst/>
          </a:prstGeom>
          <a:noFill/>
        </p:spPr>
        <p:txBody>
          <a:bodyPr wrap="none" rtlCol="0">
            <a:spAutoFit/>
          </a:bodyPr>
          <a:lstStyle/>
          <a:p>
            <a:endParaRPr lang="en-US" sz="1000" dirty="0"/>
          </a:p>
        </p:txBody>
      </p:sp>
      <p:pic>
        <p:nvPicPr>
          <p:cNvPr id="7" name="Picture 6" descr="Screen Shot 2019-06-17 at 11.05.15.png"/>
          <p:cNvPicPr>
            <a:picLocks noChangeAspect="1"/>
          </p:cNvPicPr>
          <p:nvPr/>
        </p:nvPicPr>
        <p:blipFill>
          <a:blip r:embed="rId2"/>
          <a:stretch>
            <a:fillRect/>
          </a:stretch>
        </p:blipFill>
        <p:spPr>
          <a:xfrm>
            <a:off x="457200" y="1299877"/>
            <a:ext cx="8153519" cy="4626231"/>
          </a:xfrm>
          <a:prstGeom prst="rect">
            <a:avLst/>
          </a:prstGeom>
          <a:ln>
            <a:solidFill>
              <a:schemeClr val="tx1"/>
            </a:solidFill>
          </a:ln>
        </p:spPr>
      </p:pic>
      <p:sp>
        <p:nvSpPr>
          <p:cNvPr id="8" name="Rectangle 7"/>
          <p:cNvSpPr/>
          <p:nvPr/>
        </p:nvSpPr>
        <p:spPr>
          <a:xfrm>
            <a:off x="457200" y="6126163"/>
            <a:ext cx="4572000" cy="400110"/>
          </a:xfrm>
          <a:prstGeom prst="rect">
            <a:avLst/>
          </a:prstGeom>
        </p:spPr>
        <p:txBody>
          <a:bodyPr>
            <a:spAutoFit/>
          </a:bodyPr>
          <a:lstStyle/>
          <a:p>
            <a:r>
              <a:rPr lang="en-US" sz="1000" dirty="0" err="1" smtClean="0"/>
              <a:t>Peng</a:t>
            </a:r>
            <a:r>
              <a:rPr lang="en-US" sz="1000" dirty="0" smtClean="0"/>
              <a:t>, R.D. and </a:t>
            </a:r>
            <a:r>
              <a:rPr lang="en-US" sz="1000" dirty="0" err="1" smtClean="0"/>
              <a:t>Eckel</a:t>
            </a:r>
            <a:r>
              <a:rPr lang="en-US" sz="1000" dirty="0" smtClean="0"/>
              <a:t>, S.P., 2008. Distributed reproducible research using cached computations. Computing in Science &amp; Engineering, 11(1), pp.28-34.</a:t>
            </a:r>
            <a:endParaRPr lang="en-US" sz="1000" dirty="0"/>
          </a:p>
        </p:txBody>
      </p:sp>
      <p:grpSp>
        <p:nvGrpSpPr>
          <p:cNvPr id="4" name="Group 8"/>
          <p:cNvGrpSpPr/>
          <p:nvPr/>
        </p:nvGrpSpPr>
        <p:grpSpPr>
          <a:xfrm>
            <a:off x="255641" y="1"/>
            <a:ext cx="8888358" cy="552282"/>
            <a:chOff x="255641" y="0"/>
            <a:chExt cx="8888358" cy="894593"/>
          </a:xfrm>
        </p:grpSpPr>
        <p:grpSp>
          <p:nvGrpSpPr>
            <p:cNvPr id="6" name="Group 14"/>
            <p:cNvGrpSpPr/>
            <p:nvPr/>
          </p:nvGrpSpPr>
          <p:grpSpPr>
            <a:xfrm>
              <a:off x="6858000" y="0"/>
              <a:ext cx="2285999" cy="894593"/>
              <a:chOff x="6858000" y="0"/>
              <a:chExt cx="2285999" cy="894593"/>
            </a:xfrm>
          </p:grpSpPr>
          <p:pic>
            <p:nvPicPr>
              <p:cNvPr id="12"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3" name="Picture 12">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4" name="Picture 13"/>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1" name="Straight Connector 10"/>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Preservation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 </a:t>
            </a:r>
            <a:r>
              <a:rPr lang="en-US" b="1" dirty="0" smtClean="0"/>
              <a:t>actions to ensure long-term preservation and retention of the authoritative nature of data</a:t>
            </a:r>
            <a:r>
              <a:rPr lang="en-US" dirty="0" smtClean="0"/>
              <a:t>. </a:t>
            </a:r>
          </a:p>
          <a:p>
            <a:pPr>
              <a:buNone/>
            </a:pPr>
            <a:r>
              <a:rPr lang="en-US" sz="2400" dirty="0" smtClean="0"/>
              <a:t>    </a:t>
            </a:r>
          </a:p>
          <a:p>
            <a:pPr>
              <a:buNone/>
            </a:pPr>
            <a:r>
              <a:rPr lang="en-US" sz="2400" dirty="0" smtClean="0"/>
              <a:t>    </a:t>
            </a:r>
            <a:r>
              <a:rPr lang="en-US" sz="2800" dirty="0" smtClean="0"/>
              <a:t>Preservation actions should ensure that data remains authentic, reliable and usable while maintaining its integrity. Actions include data cleaning, validation, assigning preservation metadata, assigning representation information and ensuring acceptable data structures or file formats” </a:t>
            </a:r>
          </a:p>
          <a:p>
            <a:pPr>
              <a:buNone/>
            </a:pPr>
            <a:r>
              <a:rPr lang="en-US" sz="2800" dirty="0" smtClean="0"/>
              <a:t>~ Digital Curation Centre, UK</a:t>
            </a:r>
          </a:p>
          <a:p>
            <a:endParaRPr lang="en-US" dirty="0"/>
          </a:p>
        </p:txBody>
      </p:sp>
      <p:grpSp>
        <p:nvGrpSpPr>
          <p:cNvPr id="4" name="Group 6"/>
          <p:cNvGrpSpPr/>
          <p:nvPr/>
        </p:nvGrpSpPr>
        <p:grpSpPr>
          <a:xfrm>
            <a:off x="255641" y="1"/>
            <a:ext cx="8888358" cy="552282"/>
            <a:chOff x="255641" y="0"/>
            <a:chExt cx="8888358" cy="894593"/>
          </a:xfrm>
        </p:grpSpPr>
        <p:grpSp>
          <p:nvGrpSpPr>
            <p:cNvPr id="5" name="Group 14"/>
            <p:cNvGrpSpPr/>
            <p:nvPr/>
          </p:nvGrpSpPr>
          <p:grpSpPr>
            <a:xfrm>
              <a:off x="6858000" y="0"/>
              <a:ext cx="2285999" cy="894593"/>
              <a:chOff x="6858000" y="0"/>
              <a:chExt cx="2285999" cy="894593"/>
            </a:xfrm>
          </p:grpSpPr>
          <p:pic>
            <p:nvPicPr>
              <p:cNvPr id="7"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8" name="Picture 7">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9" name="Picture 8"/>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6" name="Straight Connector 5"/>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TextBox 10"/>
          <p:cNvSpPr txBox="1"/>
          <p:nvPr/>
        </p:nvSpPr>
        <p:spPr>
          <a:xfrm>
            <a:off x="4003412" y="869762"/>
            <a:ext cx="4963608" cy="4893647"/>
          </a:xfrm>
          <a:prstGeom prst="rect">
            <a:avLst/>
          </a:prstGeom>
          <a:noFill/>
        </p:spPr>
        <p:txBody>
          <a:bodyPr wrap="square" rtlCol="0" anchor="t">
            <a:spAutoFit/>
          </a:bodyPr>
          <a:lstStyle/>
          <a:p>
            <a:r>
              <a:rPr lang="en-US" sz="2400" b="1" dirty="0" smtClean="0"/>
              <a:t>Storage</a:t>
            </a:r>
            <a:r>
              <a:rPr lang="en-US" sz="2400" dirty="0" smtClean="0"/>
              <a:t>: storing raw copy of data such that it can be retrieved at a later date with 100% accuracy</a:t>
            </a:r>
          </a:p>
          <a:p>
            <a:endParaRPr lang="en-US" sz="2400" dirty="0" smtClean="0"/>
          </a:p>
          <a:p>
            <a:r>
              <a:rPr lang="en-US" sz="2400" b="1" dirty="0" smtClean="0"/>
              <a:t>Preservation</a:t>
            </a:r>
            <a:r>
              <a:rPr lang="en-US" sz="2400" dirty="0" smtClean="0"/>
              <a:t>: the active management of digital information over tome to ensure its accessibility</a:t>
            </a:r>
          </a:p>
          <a:p>
            <a:endParaRPr lang="en-US" sz="2400" dirty="0" smtClean="0"/>
          </a:p>
          <a:p>
            <a:r>
              <a:rPr lang="en-US" sz="2400" b="1" dirty="0" smtClean="0"/>
              <a:t>Curation</a:t>
            </a:r>
            <a:r>
              <a:rPr lang="en-US" sz="2400" dirty="0" smtClean="0"/>
              <a:t>: Maintaining, preserving and adding value to digital research data throughout its life cycle</a:t>
            </a:r>
            <a:endParaRPr lang="en-US" sz="2400" dirty="0"/>
          </a:p>
        </p:txBody>
      </p:sp>
      <p:grpSp>
        <p:nvGrpSpPr>
          <p:cNvPr id="3" name="Group 11"/>
          <p:cNvGrpSpPr/>
          <p:nvPr/>
        </p:nvGrpSpPr>
        <p:grpSpPr>
          <a:xfrm>
            <a:off x="255641" y="1"/>
            <a:ext cx="8888358" cy="552282"/>
            <a:chOff x="255641" y="0"/>
            <a:chExt cx="8888358" cy="894593"/>
          </a:xfrm>
        </p:grpSpPr>
        <p:grpSp>
          <p:nvGrpSpPr>
            <p:cNvPr id="4" name="Group 14"/>
            <p:cNvGrpSpPr/>
            <p:nvPr/>
          </p:nvGrpSpPr>
          <p:grpSpPr>
            <a:xfrm>
              <a:off x="6858000" y="0"/>
              <a:ext cx="2285999" cy="894593"/>
              <a:chOff x="6858000" y="0"/>
              <a:chExt cx="2285999" cy="894593"/>
            </a:xfrm>
          </p:grpSpPr>
          <p:pic>
            <p:nvPicPr>
              <p:cNvPr id="15"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16" name="Picture 15">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4"/>
              <a:stretch>
                <a:fillRect/>
              </a:stretch>
            </p:blipFill>
            <p:spPr>
              <a:xfrm>
                <a:off x="7949380" y="0"/>
                <a:ext cx="1017640" cy="489498"/>
              </a:xfrm>
              <a:prstGeom prst="rect">
                <a:avLst/>
              </a:prstGeom>
            </p:spPr>
          </p:pic>
          <p:pic>
            <p:nvPicPr>
              <p:cNvPr id="17" name="Picture 16"/>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14" name="Straight Connector 13"/>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6"/>
          <a:stretch>
            <a:fillRect/>
          </a:stretch>
        </p:blipFill>
        <p:spPr>
          <a:xfrm>
            <a:off x="227565" y="1668905"/>
            <a:ext cx="3894801" cy="3894801"/>
          </a:xfrm>
          <a:prstGeom prst="rect">
            <a:avLst/>
          </a:prstGeom>
        </p:spPr>
      </p:pic>
      <p:sp>
        <p:nvSpPr>
          <p:cNvPr id="23" name="Rectangle 22"/>
          <p:cNvSpPr/>
          <p:nvPr/>
        </p:nvSpPr>
        <p:spPr>
          <a:xfrm>
            <a:off x="63416" y="5493784"/>
            <a:ext cx="4022825" cy="461665"/>
          </a:xfrm>
          <a:prstGeom prst="rect">
            <a:avLst/>
          </a:prstGeom>
        </p:spPr>
        <p:txBody>
          <a:bodyPr wrap="square">
            <a:spAutoFit/>
          </a:bodyPr>
          <a:lstStyle/>
          <a:p>
            <a:r>
              <a:rPr lang="en-US" sz="1200" dirty="0" smtClean="0"/>
              <a:t>https://www.kisspng.com/png-question-mark-icon-handsome-man-512327/preview.html</a:t>
            </a:r>
            <a:endParaRPr lang="en-US"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22858" y="2556938"/>
            <a:ext cx="8229600" cy="1143000"/>
          </a:xfrm>
        </p:spPr>
        <p:txBody>
          <a:bodyPr/>
          <a:lstStyle/>
          <a:p>
            <a:r>
              <a:rPr lang="en-US" b="1" dirty="0" smtClean="0"/>
              <a:t>2. </a:t>
            </a:r>
            <a:r>
              <a:rPr lang="en-US" b="1" dirty="0" smtClean="0">
                <a:solidFill>
                  <a:srgbClr val="953735"/>
                </a:solidFill>
              </a:rPr>
              <a:t>Why</a:t>
            </a:r>
            <a:r>
              <a:rPr lang="en-US" b="1" dirty="0" smtClean="0"/>
              <a:t> Curate and preserve?</a:t>
            </a:r>
            <a:endParaRPr lang="en-US" b="1" dirty="0"/>
          </a:p>
        </p:txBody>
      </p:sp>
      <p:grpSp>
        <p:nvGrpSpPr>
          <p:cNvPr id="3" name="Group 2"/>
          <p:cNvGrpSpPr/>
          <p:nvPr/>
        </p:nvGrpSpPr>
        <p:grpSpPr>
          <a:xfrm>
            <a:off x="0" y="1"/>
            <a:ext cx="9143999" cy="552282"/>
            <a:chOff x="255641" y="0"/>
            <a:chExt cx="8888358" cy="894593"/>
          </a:xfrm>
        </p:grpSpPr>
        <p:grpSp>
          <p:nvGrpSpPr>
            <p:cNvPr id="4" name="Group 14"/>
            <p:cNvGrpSpPr/>
            <p:nvPr/>
          </p:nvGrpSpPr>
          <p:grpSpPr>
            <a:xfrm>
              <a:off x="6858000" y="0"/>
              <a:ext cx="2285999" cy="894593"/>
              <a:chOff x="6858000" y="0"/>
              <a:chExt cx="2285999" cy="894593"/>
            </a:xfrm>
          </p:grpSpPr>
          <p:pic>
            <p:nvPicPr>
              <p:cNvPr id="6" name="Content Placeholder 3">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F3946476-0F9A-4607-9620-152622675DBF}"/>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8000" y="0"/>
                <a:ext cx="914400" cy="489498"/>
              </a:xfrm>
              <a:prstGeom prst="rect">
                <a:avLst/>
              </a:prstGeom>
            </p:spPr>
          </p:pic>
          <p:pic>
            <p:nvPicPr>
              <p:cNvPr id="7" name="Picture 6">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E32D5F9E-34AD-42C6-8A25-2C00B71BDF68}"/>
                  </a:ext>
                </a:extLst>
              </p:cNvPr>
              <p:cNvPicPr>
                <a:picLocks noChangeAspect="1"/>
              </p:cNvPicPr>
              <p:nvPr/>
            </p:nvPicPr>
            <p:blipFill>
              <a:blip r:embed="rId3"/>
              <a:stretch>
                <a:fillRect/>
              </a:stretch>
            </p:blipFill>
            <p:spPr>
              <a:xfrm>
                <a:off x="7949380" y="0"/>
                <a:ext cx="1017640" cy="489498"/>
              </a:xfrm>
              <a:prstGeom prst="rect">
                <a:avLst/>
              </a:prstGeom>
            </p:spPr>
          </p:pic>
          <p:pic>
            <p:nvPicPr>
              <p:cNvPr id="8" name="Picture 7"/>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6858000" y="489498"/>
                <a:ext cx="2285999" cy="405095"/>
              </a:xfrm>
              <a:prstGeom prst="rect">
                <a:avLst/>
              </a:prstGeom>
            </p:spPr>
          </p:pic>
        </p:grpSp>
        <p:cxnSp>
          <p:nvCxnSpPr>
            <p:cNvPr id="5" name="Straight Connector 4"/>
            <p:cNvCxnSpPr/>
            <p:nvPr/>
          </p:nvCxnSpPr>
          <p:spPr>
            <a:xfrm>
              <a:off x="255641" y="550694"/>
              <a:ext cx="6602359" cy="1588"/>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2063</TotalTime>
  <Words>5735</Words>
  <Application>Microsoft Macintosh PowerPoint</Application>
  <PresentationFormat>On-screen Show (4:3)</PresentationFormat>
  <Paragraphs>537</Paragraphs>
  <Slides>69</Slides>
  <Notes>32</Notes>
  <HiddenSlides>2</HiddenSlides>
  <MMClips>0</MMClips>
  <ScaleCrop>false</ScaleCrop>
  <HeadingPairs>
    <vt:vector size="4" baseType="variant">
      <vt:variant>
        <vt:lpstr>Design Template</vt:lpstr>
      </vt:variant>
      <vt:variant>
        <vt:i4>1</vt:i4>
      </vt:variant>
      <vt:variant>
        <vt:lpstr>Slide Titles</vt:lpstr>
      </vt:variant>
      <vt:variant>
        <vt:i4>69</vt:i4>
      </vt:variant>
    </vt:vector>
  </HeadingPairs>
  <TitlesOfParts>
    <vt:vector size="70" baseType="lpstr">
      <vt:lpstr>Office Theme</vt:lpstr>
      <vt:lpstr>Research Data Curation &amp; Preservation</vt:lpstr>
      <vt:lpstr>Take away</vt:lpstr>
      <vt:lpstr>The old way of doing research (Science)</vt:lpstr>
      <vt:lpstr>Research in the current age</vt:lpstr>
      <vt:lpstr>1.What is data curation &amp; preservation?</vt:lpstr>
      <vt:lpstr>Data Curation</vt:lpstr>
      <vt:lpstr>Data Preservation</vt:lpstr>
      <vt:lpstr>Slide 8</vt:lpstr>
      <vt:lpstr>2. Why Curate and preserve?</vt:lpstr>
      <vt:lpstr>The data deluge</vt:lpstr>
      <vt:lpstr>Dark data is hard to find and inaccessible</vt:lpstr>
      <vt:lpstr>Data Entropy</vt:lpstr>
      <vt:lpstr>Availability of Research Data vs Article Age </vt:lpstr>
      <vt:lpstr>Research validation</vt:lpstr>
      <vt:lpstr>Slide 15</vt:lpstr>
      <vt:lpstr>Funder Requirements</vt:lpstr>
      <vt:lpstr>Journal/Publisher Data Policies</vt:lpstr>
      <vt:lpstr>Exercise</vt:lpstr>
      <vt:lpstr>Summary</vt:lpstr>
      <vt:lpstr>3. When / How to curate &amp; preserve your data</vt:lpstr>
      <vt:lpstr>Approaches</vt:lpstr>
      <vt:lpstr>Conceptualize</vt:lpstr>
      <vt:lpstr>Review Data Management Plan</vt:lpstr>
      <vt:lpstr>Check files and read documentation</vt:lpstr>
      <vt:lpstr>Understand the data</vt:lpstr>
      <vt:lpstr>Request missing information</vt:lpstr>
      <vt:lpstr>Augment the submission</vt:lpstr>
      <vt:lpstr>Transform file formats</vt:lpstr>
      <vt:lpstr>Evaluate and rate FAIRness</vt:lpstr>
      <vt:lpstr>Document curation activities</vt:lpstr>
      <vt:lpstr>Exercise</vt:lpstr>
      <vt:lpstr>4. Protecting confidentiality</vt:lpstr>
      <vt:lpstr>Anonymising / De-identifying data</vt:lpstr>
      <vt:lpstr>Why we anonymise data?</vt:lpstr>
      <vt:lpstr>Disclosure risks</vt:lpstr>
      <vt:lpstr>Techniques</vt:lpstr>
      <vt:lpstr>Example</vt:lpstr>
      <vt:lpstr>Techniques</vt:lpstr>
      <vt:lpstr>Example</vt:lpstr>
      <vt:lpstr>Techniques</vt:lpstr>
      <vt:lpstr>Example</vt:lpstr>
      <vt:lpstr>Technique</vt:lpstr>
      <vt:lpstr>Example</vt:lpstr>
      <vt:lpstr>Example</vt:lpstr>
      <vt:lpstr>Techniques</vt:lpstr>
      <vt:lpstr>Example</vt:lpstr>
      <vt:lpstr>Techniques</vt:lpstr>
      <vt:lpstr>Example</vt:lpstr>
      <vt:lpstr>Techniques</vt:lpstr>
      <vt:lpstr>Example</vt:lpstr>
      <vt:lpstr>Other Techniques</vt:lpstr>
      <vt:lpstr>Selecting methodology</vt:lpstr>
      <vt:lpstr>Techniques</vt:lpstr>
      <vt:lpstr>Example</vt:lpstr>
      <vt:lpstr>5. Where to  preserve and archive</vt:lpstr>
      <vt:lpstr>Where not to preserve your data</vt:lpstr>
      <vt:lpstr>Journal supplementary materials</vt:lpstr>
      <vt:lpstr>Data repositories</vt:lpstr>
      <vt:lpstr>Institutional (Local) Data repository</vt:lpstr>
      <vt:lpstr>Online Domain Data repositories</vt:lpstr>
      <vt:lpstr>General Data Repositories</vt:lpstr>
      <vt:lpstr>Before selecting a data repository</vt:lpstr>
      <vt:lpstr>While selecting a data repository</vt:lpstr>
      <vt:lpstr>Licensing your data</vt:lpstr>
      <vt:lpstr>Available licenses</vt:lpstr>
      <vt:lpstr>Creative Commons</vt:lpstr>
      <vt:lpstr>Open Data Commons </vt:lpstr>
      <vt:lpstr>Exercise: Publishing your data</vt:lpstr>
      <vt:lpstr>Code Review Exercise</vt:lpstr>
    </vt:vector>
  </TitlesOfParts>
  <Company>Kemri\Wellcome Trust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Mwango</dc:creator>
  <cp:lastModifiedBy>Mwango</cp:lastModifiedBy>
  <cp:revision>36</cp:revision>
  <dcterms:created xsi:type="dcterms:W3CDTF">2019-06-26T08:59:55Z</dcterms:created>
  <dcterms:modified xsi:type="dcterms:W3CDTF">2019-06-26T09:59:06Z</dcterms:modified>
</cp:coreProperties>
</file>